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0"/>
  </p:notesMasterIdLst>
  <p:sldIdLst>
    <p:sldId id="311" r:id="rId5"/>
    <p:sldId id="256" r:id="rId6"/>
    <p:sldId id="313" r:id="rId7"/>
    <p:sldId id="314" r:id="rId8"/>
    <p:sldId id="315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495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EBEF5-0107-4640-8FFD-20BB3D816F91}" v="15" dt="2022-04-08T15:26:00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1" d="100"/>
          <a:sy n="41" d="100"/>
        </p:scale>
        <p:origin x="6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phnée Vil" userId="8167acc2-3f37-42f8-83f9-5d7f2af9d860" providerId="ADAL" clId="{90990CF8-1C6B-42A0-8FFE-839BB86C4534}"/>
    <pc:docChg chg="modSld">
      <pc:chgData name="Daphnée Vil" userId="8167acc2-3f37-42f8-83f9-5d7f2af9d860" providerId="ADAL" clId="{90990CF8-1C6B-42A0-8FFE-839BB86C4534}" dt="2022-04-04T09:08:15.579" v="4" actId="14100"/>
      <pc:docMkLst>
        <pc:docMk/>
      </pc:docMkLst>
      <pc:sldChg chg="modSp mod">
        <pc:chgData name="Daphnée Vil" userId="8167acc2-3f37-42f8-83f9-5d7f2af9d860" providerId="ADAL" clId="{90990CF8-1C6B-42A0-8FFE-839BB86C4534}" dt="2022-04-04T09:08:15.579" v="4" actId="14100"/>
        <pc:sldMkLst>
          <pc:docMk/>
          <pc:sldMk cId="2792165522" sldId="315"/>
        </pc:sldMkLst>
        <pc:picChg chg="mod modCrop">
          <ac:chgData name="Daphnée Vil" userId="8167acc2-3f37-42f8-83f9-5d7f2af9d860" providerId="ADAL" clId="{90990CF8-1C6B-42A0-8FFE-839BB86C4534}" dt="2022-04-04T09:08:15.579" v="4" actId="14100"/>
          <ac:picMkLst>
            <pc:docMk/>
            <pc:sldMk cId="2792165522" sldId="315"/>
            <ac:picMk id="7" creationId="{10C715D0-9D79-4490-A2B5-98E0776FBA4F}"/>
          </ac:picMkLst>
        </pc:picChg>
      </pc:sldChg>
    </pc:docChg>
  </pc:docChgLst>
  <pc:docChgLst>
    <pc:chgData name="Daphnée Vil" userId="S::d.vil@fenelon.fr::8167acc2-3f37-42f8-83f9-5d7f2af9d860" providerId="AD" clId="Web-{1F8EBEF5-0107-4640-8FFD-20BB3D816F91}"/>
    <pc:docChg chg="modSld">
      <pc:chgData name="Daphnée Vil" userId="S::d.vil@fenelon.fr::8167acc2-3f37-42f8-83f9-5d7f2af9d860" providerId="AD" clId="Web-{1F8EBEF5-0107-4640-8FFD-20BB3D816F91}" dt="2022-04-08T15:26:00.946" v="13" actId="14100"/>
      <pc:docMkLst>
        <pc:docMk/>
      </pc:docMkLst>
      <pc:sldChg chg="modSp">
        <pc:chgData name="Daphnée Vil" userId="S::d.vil@fenelon.fr::8167acc2-3f37-42f8-83f9-5d7f2af9d860" providerId="AD" clId="Web-{1F8EBEF5-0107-4640-8FFD-20BB3D816F91}" dt="2022-04-08T15:26:00.946" v="13" actId="14100"/>
        <pc:sldMkLst>
          <pc:docMk/>
          <pc:sldMk cId="2792165522" sldId="315"/>
        </pc:sldMkLst>
        <pc:spChg chg="mod">
          <ac:chgData name="Daphnée Vil" userId="S::d.vil@fenelon.fr::8167acc2-3f37-42f8-83f9-5d7f2af9d860" providerId="AD" clId="Web-{1F8EBEF5-0107-4640-8FFD-20BB3D816F91}" dt="2022-04-08T15:26:00.946" v="13" actId="14100"/>
          <ac:spMkLst>
            <pc:docMk/>
            <pc:sldMk cId="2792165522" sldId="315"/>
            <ac:spMk id="2" creationId="{EE7186CD-5A05-41B6-AC98-FBE1BDB0F2AD}"/>
          </ac:spMkLst>
        </pc:spChg>
        <pc:picChg chg="mod">
          <ac:chgData name="Daphnée Vil" userId="S::d.vil@fenelon.fr::8167acc2-3f37-42f8-83f9-5d7f2af9d860" providerId="AD" clId="Web-{1F8EBEF5-0107-4640-8FFD-20BB3D816F91}" dt="2022-04-08T15:25:29.272" v="0" actId="1076"/>
          <ac:picMkLst>
            <pc:docMk/>
            <pc:sldMk cId="2792165522" sldId="315"/>
            <ac:picMk id="7" creationId="{10C715D0-9D79-4490-A2B5-98E0776FBA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D0E8F-CF45-4782-B81D-30D15B7F98BF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0E3DC-2B44-4EE6-A613-DC2192575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92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95BE3B79-3ED0-4058-8F21-B9BB97264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349AC9-E55E-4FA4-B242-D7350238570D}" type="slidenum">
              <a:rPr lang="fr-FR" altLang="fr-FR">
                <a:latin typeface="Calibri" panose="020F0502020204030204" pitchFamily="34" charset="0"/>
              </a:rPr>
              <a:pPr eaLnBrk="1" hangingPunct="1"/>
              <a:t>1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EF4EDF3-A800-4014-A27E-6E3350A15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ABC452B-D872-45FF-A17F-AD4EB06C9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76A29-5240-42EE-91A6-CBDD72FD9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07C1FB-92DB-403B-A12A-AF1E9D306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FC834B-8C31-40E6-B660-0CF613711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11F158-97CC-45FD-96B3-A3C2BBD0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2DA5A6-1C3B-40B6-B248-462BC802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79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9BEB9-3365-46B9-92B2-49FA0ABD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350EE5-C8BF-4CB6-B626-DED53A44C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CCBDA9-F584-4C1D-BE47-83921B3B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B83638-C17F-495C-86BB-D56970CC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A9F9C9-CAD6-4E55-85BC-64C8BD8E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99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F93701-AC86-417F-BC0F-53CA67F6E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91409A-F074-430D-9795-A3F8691BD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C1A5B7-5237-4E0F-9AC5-E88BF9E0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B782FF-046E-42AD-A570-951C34437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719C93-99CE-4112-A90E-2C7196DF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19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24D1-7843-4C0E-9871-FB35E0EB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F4D4B7-C004-49B0-B8AA-6F285DE93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7BA88E-F5C0-4D34-843F-F7E7F5A4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103088-2E0E-457A-9943-9F8B3E3D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32CE82-8710-43CB-8B47-119A9529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27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98790-C31F-4977-91BD-7ADBA57C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CBAADB-51E2-4EA4-824D-F16B6E928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D2F24B-AA5F-4182-B72E-62E3A154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468DE8-8B8A-40C6-B4ED-A3806805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460ABE-CD99-40F6-B829-CE44A6EA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10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8CF18-B30C-445B-8563-360C0D87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EE2FE-B470-4294-BB05-07615C1F8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25D9BC-7B92-444C-92AC-48AC16975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9D49E1-83F9-4E13-8AE8-EFB60FE9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526A46-FCD5-4508-9CD4-F6C5ACC0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3C3E7B-DE1D-496A-8C95-D1D2B84D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7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CB4AE-1BAC-42D9-A218-3AA63C36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90B5FA-D2BF-48EF-8342-8A4F389A0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883B4B-AB25-4A56-97DB-EB31692B9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77A71B-D91E-4A49-8144-53DFB62E3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3A6F2F-1BAF-498D-8B6E-AB7707241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FFED45-ABFE-4A85-BDB3-429B3F7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E9B1EA-25C4-4AE4-8213-E61DE69C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F769EF-F10D-44C0-962A-56BA8827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55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5E4E4-7FA1-45DC-8A83-2E91427A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43764E-5344-4503-B03E-30458CD5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42ECA5-BDFE-4F7B-A84A-86275E9A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9E4A19-CA0B-4E8C-BE5D-04798D39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32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66ACFA-89A4-4E58-835B-9E0B88FA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9422FD-4B23-4C62-8756-80FD416B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A29A54-79D5-490C-B297-AA01E99F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24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7B9EE-EED8-4E5D-8CF1-EB5ED757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B56FD6-FD94-465F-80D4-0EBCD9AC5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0756CD-1861-4B4C-A780-D1B772A2A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40E86E-8C4D-4657-A30B-3AEAC6DF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A92434-B468-4716-B21C-A956AF2A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8FC032-22B0-44CB-B140-9017863E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2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89A10-B687-4EA8-98AF-BD1CFA49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44659D-6E15-463D-91B8-DD527D0D9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84DAC7-A027-493B-A2D9-6BA47F221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8CDF8E-DA5C-4A87-863E-CE906B2A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C7EE5E-9E82-41C0-8309-D6C5AFC9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215AC5-1832-42EA-AF0B-684F77D4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59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160EF5-1CDF-48A8-B443-E1837906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92BA38-1D90-4C4E-AD18-F19AC8D5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878ED2-9063-4581-92AA-CC61DCE31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C6DB-E6D7-4EC2-B2C1-D9400E11EAAE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E2DD47-84F8-4272-B2BE-61B27AE3F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6BBB40-E772-4193-8DB3-96741EC2E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68638-EF91-4908-82D3-E410C17BF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30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mif.asso-web.com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Association-AMIF-Madagascar-112855233970317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amif.solidaire@wanadoo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logoAMIFCouleurs">
            <a:extLst>
              <a:ext uri="{FF2B5EF4-FFF2-40B4-BE49-F238E27FC236}">
                <a16:creationId xmlns:a16="http://schemas.microsoft.com/office/drawing/2014/main" id="{70A0B288-F13F-43DD-9910-067070EA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8" y="241723"/>
            <a:ext cx="2741613" cy="163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C70CB9-E9A4-46DD-92EE-7514190E8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51" y="463448"/>
            <a:ext cx="4195297" cy="62267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0D2BA4-EB16-4983-854D-0400D5C07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55" y="3395846"/>
            <a:ext cx="1552381" cy="3619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9266111-1052-460A-8A90-2756CD182302}"/>
              </a:ext>
            </a:extLst>
          </p:cNvPr>
          <p:cNvSpPr txBox="1"/>
          <p:nvPr/>
        </p:nvSpPr>
        <p:spPr>
          <a:xfrm>
            <a:off x="611707" y="2347913"/>
            <a:ext cx="6217717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990000"/>
                </a:solidFill>
              </a:rPr>
              <a:t>Association humanitaire qui existe depuis 14 ans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990000"/>
                </a:solidFill>
              </a:rPr>
              <a:t>Constituée uniquement de bénévoles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990000"/>
                </a:solidFill>
              </a:rPr>
              <a:t>Représentée à Madagascar par des bénévoles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990000"/>
                </a:solidFill>
              </a:rPr>
              <a:t>A pour objectif : l’amélioration des conditions de vie des populations malgaches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07F8AC-10B0-401D-9240-A544EDA952D1}"/>
              </a:ext>
            </a:extLst>
          </p:cNvPr>
          <p:cNvSpPr txBox="1"/>
          <p:nvPr/>
        </p:nvSpPr>
        <p:spPr>
          <a:xfrm>
            <a:off x="1466850" y="10801350"/>
            <a:ext cx="2981325" cy="113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69" name="Image 1">
            <a:hlinkClick r:id="rId6"/>
            <a:extLst>
              <a:ext uri="{FF2B5EF4-FFF2-40B4-BE49-F238E27FC236}">
                <a16:creationId xmlns:a16="http://schemas.microsoft.com/office/drawing/2014/main" id="{A6E43FC7-E35E-4C9A-A2D1-A1D13699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64" y="5840720"/>
            <a:ext cx="1274145" cy="8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3">
            <a:extLst>
              <a:ext uri="{FF2B5EF4-FFF2-40B4-BE49-F238E27FC236}">
                <a16:creationId xmlns:a16="http://schemas.microsoft.com/office/drawing/2014/main" id="{B18D1656-0FE1-4D0A-87F4-FF1FE873E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" y="53244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0" name="Rectangle 25">
            <a:hlinkClick r:id="rId6"/>
            <a:extLst>
              <a:ext uri="{FF2B5EF4-FFF2-40B4-BE49-F238E27FC236}">
                <a16:creationId xmlns:a16="http://schemas.microsoft.com/office/drawing/2014/main" id="{BE36CD6A-A265-4E96-A5EC-BA8EF8C39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" y="6162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E7177F92-CD7E-47BE-8035-2D9589DAE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6" y="537719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76E9F966-77CF-4609-929E-BB973E20C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896"/>
            <a:ext cx="121920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100" b="0" i="0" u="none" strike="noStrike" cap="none" normalizeH="0" baseline="0" dirty="0" bmk="_MailAutoSig">
                <a:ln>
                  <a:noFill/>
                </a:ln>
                <a:solidFill>
                  <a:srgbClr val="2158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0">
            <a:hlinkClick r:id="rId6"/>
            <a:extLst>
              <a:ext uri="{FF2B5EF4-FFF2-40B4-BE49-F238E27FC236}">
                <a16:creationId xmlns:a16="http://schemas.microsoft.com/office/drawing/2014/main" id="{13A6EDBB-E18D-4CC4-A519-E380D2C72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8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F1DB5E-5AFE-4F69-968B-FB427BA88092}"/>
              </a:ext>
            </a:extLst>
          </p:cNvPr>
          <p:cNvSpPr txBox="1"/>
          <p:nvPr/>
        </p:nvSpPr>
        <p:spPr>
          <a:xfrm>
            <a:off x="189327" y="5829299"/>
            <a:ext cx="316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 dirty="0">
                <a:solidFill>
                  <a:srgbClr val="495FB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https://amif.asso-web.com/</a:t>
            </a:r>
            <a:br>
              <a:rPr lang="fr-FR" sz="1800" dirty="0">
                <a:solidFill>
                  <a:srgbClr val="495FB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800" u="sng" dirty="0">
                <a:solidFill>
                  <a:srgbClr val="495FB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amif.solidaire@wanadoo.fr</a:t>
            </a:r>
            <a:br>
              <a:rPr lang="fr-FR" sz="1800" dirty="0">
                <a:solidFill>
                  <a:srgbClr val="495FB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800" dirty="0">
                <a:solidFill>
                  <a:srgbClr val="495FB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06 08 06 17 67</a:t>
            </a:r>
            <a:endParaRPr lang="fr-FR" dirty="0">
              <a:solidFill>
                <a:srgbClr val="495FBF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66331EE-B0FE-41B4-84AF-731B9CA110CB}"/>
              </a:ext>
            </a:extLst>
          </p:cNvPr>
          <p:cNvSpPr txBox="1"/>
          <p:nvPr/>
        </p:nvSpPr>
        <p:spPr>
          <a:xfrm>
            <a:off x="4448175" y="6102291"/>
            <a:ext cx="2470639" cy="276999"/>
          </a:xfrm>
          <a:prstGeom prst="rect">
            <a:avLst/>
          </a:prstGeom>
          <a:solidFill>
            <a:srgbClr val="495FBF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Association AMIF Madagascar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917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806130A5-E6C8-4970-8087-CFEB9AA17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6" r="1" b="13634"/>
          <a:stretch/>
        </p:blipFill>
        <p:spPr>
          <a:xfrm>
            <a:off x="5679088" y="86394"/>
            <a:ext cx="2376488" cy="2752725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4" name="Picture 4" descr="logoAMIFCouleurs">
            <a:extLst>
              <a:ext uri="{FF2B5EF4-FFF2-40B4-BE49-F238E27FC236}">
                <a16:creationId xmlns:a16="http://schemas.microsoft.com/office/drawing/2014/main" id="{083834FF-9433-4F5B-A16B-589ACD40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3" y="22542"/>
            <a:ext cx="1859980" cy="1074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8DADDB-0DED-4FDD-826C-A6979093F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35" y="148590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r">
              <a:buClr>
                <a:srgbClr val="990000"/>
              </a:buClr>
            </a:pP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Madagascar, riche par son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histoire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culture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bénéficie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d’une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biodiversité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végétale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animale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unique au monde.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C’est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aussi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des pays les plus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pauvres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monde : 71,5% de la population vit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dessous du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seuil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pauvreté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souffre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particulier d’un manque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d’infrastructures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base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B79385AB-28B3-4FDF-B9CA-B2DACFBD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6"/>
          <a:stretch>
            <a:fillRect/>
          </a:stretch>
        </p:blipFill>
        <p:spPr bwMode="auto">
          <a:xfrm>
            <a:off x="7916193" y="441189"/>
            <a:ext cx="4136424" cy="288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689376E8-811D-4EEA-B32A-3154B1D5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78" y="3531518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6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917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logoAMIFCouleurs">
            <a:extLst>
              <a:ext uri="{FF2B5EF4-FFF2-40B4-BE49-F238E27FC236}">
                <a16:creationId xmlns:a16="http://schemas.microsoft.com/office/drawing/2014/main" id="{083834FF-9433-4F5B-A16B-589ACD40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3" y="22542"/>
            <a:ext cx="1859980" cy="1074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A2C951C-D0FB-467B-B995-FDD29A9DFDE0}"/>
              </a:ext>
            </a:extLst>
          </p:cNvPr>
          <p:cNvSpPr txBox="1">
            <a:spLocks/>
          </p:cNvSpPr>
          <p:nvPr/>
        </p:nvSpPr>
        <p:spPr>
          <a:xfrm>
            <a:off x="-249246" y="1606800"/>
            <a:ext cx="4946780" cy="4355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254000" algn="l"/>
              </a:tabLst>
            </a:pPr>
            <a:r>
              <a:rPr lang="fr-FR" sz="1800" b="1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800" b="1" baseline="30000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800" b="1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axe d’intervention : l’eau et l’assainissement</a:t>
            </a: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54000" algn="l"/>
              </a:tabLst>
            </a:pP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Réhabilitation d’un barrage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Construction d’un château d’eau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Captage de 10 sources – 9 puits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159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Installation de 6 adductions gravitaires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Construction de 216 bornes fontaine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159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100 lavoirs – 12 réservoirs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159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21 douches collectives,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159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23 blocs sanitaires scolaires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159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270 latrines familiales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, ciel, extérieur, herbe&#10;&#10;Description générée automatiquement">
            <a:extLst>
              <a:ext uri="{FF2B5EF4-FFF2-40B4-BE49-F238E27FC236}">
                <a16:creationId xmlns:a16="http://schemas.microsoft.com/office/drawing/2014/main" id="{909924B6-4B62-4AF2-986F-CCFD80E29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20" y="172305"/>
            <a:ext cx="3682791" cy="266979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extérieur, bâtiment, terrain&#10;&#10;Description générée automatiquement">
            <a:extLst>
              <a:ext uri="{FF2B5EF4-FFF2-40B4-BE49-F238E27FC236}">
                <a16:creationId xmlns:a16="http://schemas.microsoft.com/office/drawing/2014/main" id="{87B1680E-5A46-4316-B0A6-ECC52B0B9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24" y="3784659"/>
            <a:ext cx="3802887" cy="2852165"/>
          </a:xfrm>
          <a:prstGeom prst="rect">
            <a:avLst/>
          </a:prstGeom>
        </p:spPr>
      </p:pic>
      <p:pic>
        <p:nvPicPr>
          <p:cNvPr id="13" name="Image 12" descr="Une image contenant arbre, extérieur, ciel, herbe&#10;&#10;Description générée automatiquement">
            <a:extLst>
              <a:ext uri="{FF2B5EF4-FFF2-40B4-BE49-F238E27FC236}">
                <a16:creationId xmlns:a16="http://schemas.microsoft.com/office/drawing/2014/main" id="{0E2CDD08-5A7C-4B6D-9E28-51F69172C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6"/>
          <a:stretch/>
        </p:blipFill>
        <p:spPr>
          <a:xfrm>
            <a:off x="8658823" y="2063915"/>
            <a:ext cx="3399827" cy="24989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8D94D3-C212-4097-ABFC-7EF760A2C590}"/>
              </a:ext>
            </a:extLst>
          </p:cNvPr>
          <p:cNvSpPr txBox="1"/>
          <p:nvPr/>
        </p:nvSpPr>
        <p:spPr>
          <a:xfrm>
            <a:off x="2037439" y="22542"/>
            <a:ext cx="339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 choisi de mener ses actions        dans une commune, Anjozorobe, située à 90km au nord de la capitale Antananarivo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56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917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logoAMIFCouleurs">
            <a:extLst>
              <a:ext uri="{FF2B5EF4-FFF2-40B4-BE49-F238E27FC236}">
                <a16:creationId xmlns:a16="http://schemas.microsoft.com/office/drawing/2014/main" id="{083834FF-9433-4F5B-A16B-589ACD40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3" y="22542"/>
            <a:ext cx="1859980" cy="1074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A2C951C-D0FB-467B-B995-FDD29A9DFDE0}"/>
              </a:ext>
            </a:extLst>
          </p:cNvPr>
          <p:cNvSpPr txBox="1">
            <a:spLocks/>
          </p:cNvSpPr>
          <p:nvPr/>
        </p:nvSpPr>
        <p:spPr>
          <a:xfrm>
            <a:off x="-34270" y="1343149"/>
            <a:ext cx="5066867" cy="525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254000" algn="l"/>
              </a:tabLst>
            </a:pPr>
            <a:r>
              <a:rPr lang="fr-FR" sz="1800" b="1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Autres axes d’intervention</a:t>
            </a:r>
          </a:p>
          <a:p>
            <a:pPr algn="r">
              <a:tabLst>
                <a:tab pos="254000" algn="l"/>
              </a:tabLst>
            </a:pPr>
            <a:r>
              <a:rPr lang="fr-FR" sz="1800" b="1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58775" algn="l">
              <a:tabLst>
                <a:tab pos="254000" algn="l"/>
              </a:tabLst>
            </a:pPr>
            <a:r>
              <a:rPr lang="fr-FR" sz="1800" b="1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L’éducation</a:t>
            </a: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 algn="r" defTabSz="179388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Soutien financier à l’internat du collège St Joseph</a:t>
            </a:r>
          </a:p>
          <a:p>
            <a:pPr marL="85725" indent="-85725" algn="r" defTabSz="179388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prise en charge de la scolarité d’lèves du primaire 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54000" algn="l"/>
              </a:tabLst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Distribution de matériel scolaire, de livres</a:t>
            </a:r>
          </a:p>
          <a:p>
            <a:pPr indent="444500" algn="l">
              <a:tabLst>
                <a:tab pos="254000" algn="l"/>
              </a:tabLst>
            </a:pPr>
            <a:r>
              <a:rPr lang="fr-FR" sz="1800" b="1" dirty="0">
                <a:solidFill>
                  <a:srgbClr val="99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santé</a:t>
            </a:r>
          </a:p>
          <a:p>
            <a:pPr marL="285750" indent="-285750" algn="r">
              <a:buFont typeface="Wingdings" panose="05000000000000000000" pitchFamily="2" charset="2"/>
              <a:buChar char="v"/>
              <a:tabLst>
                <a:tab pos="254000" algn="l"/>
              </a:tabLst>
            </a:pPr>
            <a:r>
              <a:rPr lang="fr-F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Infrastructures</a:t>
            </a:r>
          </a:p>
          <a:p>
            <a:pPr marL="285750" indent="-285750" algn="r">
              <a:buFont typeface="Wingdings" panose="05000000000000000000" pitchFamily="2" charset="2"/>
              <a:buChar char="v"/>
              <a:tabLst>
                <a:tab pos="2540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Matériel</a:t>
            </a:r>
          </a:p>
          <a:p>
            <a:pPr algn="l">
              <a:lnSpc>
                <a:spcPts val="50"/>
              </a:lnSpc>
            </a:pPr>
            <a:r>
              <a:rPr lang="fr-FR" sz="18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</a:p>
          <a:p>
            <a:pPr algn="l">
              <a:lnSpc>
                <a:spcPts val="50"/>
              </a:lnSpc>
            </a:pPr>
            <a:r>
              <a:rPr lang="fr-FR" sz="1800" b="1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développement d’activités rémunératrices de</a:t>
            </a:r>
          </a:p>
          <a:p>
            <a:pPr algn="l">
              <a:lnSpc>
                <a:spcPts val="50"/>
              </a:lnSpc>
            </a:pPr>
            <a:r>
              <a:rPr lang="fr-FR" sz="1800" b="1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5725" indent="-85725" algn="l">
              <a:lnSpc>
                <a:spcPts val="50"/>
              </a:lnSpc>
            </a:pPr>
            <a:r>
              <a:rPr lang="fr-FR" sz="1800" b="1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revenus</a:t>
            </a:r>
          </a:p>
          <a:p>
            <a:pPr algn="l">
              <a:lnSpc>
                <a:spcPts val="50"/>
              </a:lnSpc>
            </a:pP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r">
              <a:lnSpc>
                <a:spcPts val="50"/>
              </a:lnSpc>
              <a:buFont typeface="Wingdings" panose="05000000000000000000" pitchFamily="2" charset="2"/>
              <a:buChar char="v"/>
            </a:pP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lnSpc>
                <a:spcPts val="50"/>
              </a:lnSpc>
              <a:buFont typeface="Wingdings" panose="05000000000000000000" pitchFamily="2" charset="2"/>
              <a:buChar char="v"/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Porciculture</a:t>
            </a: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50"/>
              </a:lnSpc>
            </a:pPr>
            <a:endParaRPr lang="fr-FR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"/>
              <a:tabLst>
                <a:tab pos="215900" algn="l"/>
              </a:tabLst>
            </a:pPr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Apiculture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56E992-4BDC-45A7-A99C-D61880953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808" y="4449422"/>
            <a:ext cx="3896883" cy="219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clôture, en bois, banc, bâtiment&#10;&#10;Description générée automatiquement">
            <a:extLst>
              <a:ext uri="{FF2B5EF4-FFF2-40B4-BE49-F238E27FC236}">
                <a16:creationId xmlns:a16="http://schemas.microsoft.com/office/drawing/2014/main" id="{8103BB3A-4ED1-48C7-9ECA-0BC11AED4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92" y="295643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7F2960-0B8B-439B-9CFD-0933D4216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26"/>
          <a:stretch/>
        </p:blipFill>
        <p:spPr>
          <a:xfrm>
            <a:off x="8891847" y="406607"/>
            <a:ext cx="2744091" cy="274232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B8EF5D-CC0E-4B52-B139-9877B44D2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388" y="246058"/>
            <a:ext cx="3422952" cy="2565508"/>
          </a:xfrm>
          <a:prstGeom prst="ellipse">
            <a:avLst/>
          </a:prstGeom>
          <a:ln w="952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3119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186CD-5A05-41B6-AC98-FBE1BDB0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2970" cy="1224921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Extrait du bulletin d'information d’AMIF sur les travaux réalisés  </a:t>
            </a:r>
          </a:p>
        </p:txBody>
      </p:sp>
      <p:pic>
        <p:nvPicPr>
          <p:cNvPr id="7" name="Image 6" descr="Une image contenant texte, signe, plusieurs&#10;&#10;Description générée automatiquement">
            <a:extLst>
              <a:ext uri="{FF2B5EF4-FFF2-40B4-BE49-F238E27FC236}">
                <a16:creationId xmlns:a16="http://schemas.microsoft.com/office/drawing/2014/main" id="{10C715D0-9D79-4490-A2B5-98E0776F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7"/>
          <a:stretch/>
        </p:blipFill>
        <p:spPr>
          <a:xfrm>
            <a:off x="5622576" y="1278905"/>
            <a:ext cx="5410198" cy="5142083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521625-D235-4C3C-972D-BC3D338C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797957"/>
            <a:ext cx="4698942" cy="46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655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C4EBFB6D293B46AA81439B9B3A871D" ma:contentTypeVersion="14" ma:contentTypeDescription="Crée un document." ma:contentTypeScope="" ma:versionID="fcf36ee7854628303ba94292bc1d70c9">
  <xsd:schema xmlns:xsd="http://www.w3.org/2001/XMLSchema" xmlns:xs="http://www.w3.org/2001/XMLSchema" xmlns:p="http://schemas.microsoft.com/office/2006/metadata/properties" xmlns:ns3="f38ea292-382f-4a52-bbc3-f756c11a735e" xmlns:ns4="806dcbee-6146-420f-b454-300a2afdecab" targetNamespace="http://schemas.microsoft.com/office/2006/metadata/properties" ma:root="true" ma:fieldsID="f9bb9984480a787a20b249d48c77605c" ns3:_="" ns4:_="">
    <xsd:import namespace="f38ea292-382f-4a52-bbc3-f756c11a735e"/>
    <xsd:import namespace="806dcbee-6146-420f-b454-300a2afdec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ea292-382f-4a52-bbc3-f756c11a7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6dcbee-6146-420f-b454-300a2afdeca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D311BC-D57B-4849-B6F9-9B9E1B1A9A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8ea292-382f-4a52-bbc3-f756c11a735e"/>
    <ds:schemaRef ds:uri="806dcbee-6146-420f-b454-300a2afdec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660707-A9FF-480D-81FF-0EF4C90296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E143F-CA85-492D-B9CF-95642C0B1B20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806dcbee-6146-420f-b454-300a2afdecab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38ea292-382f-4a52-bbc3-f756c11a735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Grand écran</PresentationFormat>
  <Paragraphs>46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Thème Office</vt:lpstr>
      <vt:lpstr>Présentation PowerPoint</vt:lpstr>
      <vt:lpstr>Madagascar, riche par son histoire, sa  culture bénéficie d’une biodiversité  végétale et animale unique au monde.  C’est aussi un des pays les plus pauvres du monde : 71,5% de la population vit en dessous du seuil de pauvreté.  Il souffre en particulier d’un manque d’infrastructures de base  </vt:lpstr>
      <vt:lpstr>Présentation PowerPoint</vt:lpstr>
      <vt:lpstr>Présentation PowerPoint</vt:lpstr>
      <vt:lpstr>Extrait du bulletin d'information d’AMIF sur les travaux réalisés 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Suzanne Speidel</dc:creator>
  <cp:lastModifiedBy>Daphnée Vil</cp:lastModifiedBy>
  <cp:revision>28</cp:revision>
  <dcterms:created xsi:type="dcterms:W3CDTF">2021-02-21T17:37:34Z</dcterms:created>
  <dcterms:modified xsi:type="dcterms:W3CDTF">2022-04-13T13:43:15Z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0x01010093C4EBFB6D293B46AA81439B9B3A871D</vt:lpwstr>
  </property>
</Properties>
</file>