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83" r:id="rId2"/>
    <p:sldMasterId id="2147483663" r:id="rId3"/>
    <p:sldMasterId id="2147483659" r:id="rId4"/>
    <p:sldMasterId id="2147483661" r:id="rId5"/>
    <p:sldMasterId id="2147483685" r:id="rId6"/>
    <p:sldMasterId id="2147483687" r:id="rId7"/>
    <p:sldMasterId id="2147483689" r:id="rId8"/>
    <p:sldMasterId id="2147483691" r:id="rId9"/>
    <p:sldMasterId id="2147483693" r:id="rId10"/>
    <p:sldMasterId id="2147483809" r:id="rId11"/>
  </p:sldMasterIdLst>
  <p:notesMasterIdLst>
    <p:notesMasterId r:id="rId41"/>
  </p:notesMasterIdLst>
  <p:handoutMasterIdLst>
    <p:handoutMasterId r:id="rId42"/>
  </p:handoutMasterIdLst>
  <p:sldIdLst>
    <p:sldId id="334" r:id="rId12"/>
    <p:sldId id="295" r:id="rId13"/>
    <p:sldId id="316" r:id="rId14"/>
    <p:sldId id="366" r:id="rId15"/>
    <p:sldId id="387" r:id="rId16"/>
    <p:sldId id="396" r:id="rId17"/>
    <p:sldId id="407" r:id="rId18"/>
    <p:sldId id="398" r:id="rId19"/>
    <p:sldId id="404" r:id="rId20"/>
    <p:sldId id="403" r:id="rId21"/>
    <p:sldId id="405" r:id="rId22"/>
    <p:sldId id="395" r:id="rId23"/>
    <p:sldId id="328" r:id="rId24"/>
    <p:sldId id="402" r:id="rId25"/>
    <p:sldId id="401" r:id="rId26"/>
    <p:sldId id="381" r:id="rId27"/>
    <p:sldId id="389" r:id="rId28"/>
    <p:sldId id="320" r:id="rId29"/>
    <p:sldId id="368" r:id="rId30"/>
    <p:sldId id="369" r:id="rId31"/>
    <p:sldId id="370" r:id="rId32"/>
    <p:sldId id="388" r:id="rId33"/>
    <p:sldId id="355" r:id="rId34"/>
    <p:sldId id="356" r:id="rId35"/>
    <p:sldId id="390" r:id="rId36"/>
    <p:sldId id="298" r:id="rId37"/>
    <p:sldId id="383" r:id="rId38"/>
    <p:sldId id="400" r:id="rId39"/>
    <p:sldId id="392" r:id="rId40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2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A0D57"/>
    <a:srgbClr val="FFCC66"/>
    <a:srgbClr val="26338B"/>
    <a:srgbClr val="F28E65"/>
    <a:srgbClr val="51BAAA"/>
    <a:srgbClr val="A2DAD2"/>
    <a:srgbClr val="C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4" autoAdjust="0"/>
    <p:restoredTop sz="92341" autoAdjust="0"/>
  </p:normalViewPr>
  <p:slideViewPr>
    <p:cSldViewPr snapToGrid="0" snapToObjects="1">
      <p:cViewPr varScale="1">
        <p:scale>
          <a:sx n="112" d="100"/>
          <a:sy n="112" d="100"/>
        </p:scale>
        <p:origin x="1240" y="76"/>
      </p:cViewPr>
      <p:guideLst>
        <p:guide orient="horz" pos="2160"/>
        <p:guide pos="2880"/>
        <p:guide pos="22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91F7F69-BB92-4D05-97D7-DF333706AE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267D03-9E10-4EA9-BCF8-6B49CB242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FCC766-B6F8-41AF-810C-0F6AC415F7A6}" type="datetimeFigureOut">
              <a:rPr lang="fr-FR"/>
              <a:pPr>
                <a:defRPr/>
              </a:pPr>
              <a:t>12/02/2018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B1E78D-83B0-4374-934A-01E778772E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1BDD03-A4A6-4325-B343-D5364B456A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4770A8-3D51-4A64-A9D7-4712F9A7A1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0T18:42:36.388"/>
    </inkml:context>
    <inkml:brush xml:id="br0">
      <inkml:brushProperty name="width" value="0.23333" units="cm"/>
      <inkml:brushProperty name="height" value="0.23333" units="cm"/>
      <inkml:brushProperty name="color" value="#008C3A"/>
      <inkml:brushProperty name="ignorePressure" value="1"/>
    </inkml:brush>
  </inkml:definitions>
  <inkml:trace contextRef="#ctx0" brushRef="#br0">9366 2737,'5'4,"10"2,3 4,7 5,4 5,1 3,5 2,5-3,1-5,2 3,-2-2,6 1,-1-3,6 1,-2-4,-1 2,-3 2,-1 7,1 5,-4 1,2 0,-4 4,2 1,-3 8,-8 1,-9-2,-8-5,-6 2,-6 2,-2-1,4 11,4-3,2-6,-1-14,-2-17,2-14,0-16,3-9,3-13,4-9,8-10,4-2,5-6,6 5,5 0,3 1,11 3,0-3,-1 5,-3 8,3-6,5 6,1 7,-3 7,-3-1,-2 2,-7 3,-11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0T18:43:11.046"/>
    </inkml:context>
    <inkml:brush xml:id="br0">
      <inkml:brushProperty name="width" value="0.23333" units="cm"/>
      <inkml:brushProperty name="height" value="0.23333" units="cm"/>
      <inkml:brushProperty name="color" value="#008C3A"/>
      <inkml:brushProperty name="ignorePressure" value="1"/>
    </inkml:brush>
  </inkml:definitions>
  <inkml:trace contextRef="#ctx0" brushRef="#br0">557 557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84A96B7-51D6-4225-9C65-13BB6287C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703861-5914-4B4B-B53D-18E6DD8153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6699A9-24DC-4AD1-8119-D47F2F90310F}" type="datetimeFigureOut">
              <a:rPr lang="fr-FR"/>
              <a:pPr>
                <a:defRPr/>
              </a:pPr>
              <a:t>12/02/2018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DED6BB9-837C-4BA5-A637-56FDBE8EBC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8FAC41C4-278C-4C1A-8A7C-33B10AA7F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BFF06D-415B-445E-8F8A-D99B8FC550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30CB2F-C720-4047-B6CC-531A21405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AB2D10-6E86-445E-92E8-06960B6424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>
            <a:extLst>
              <a:ext uri="{FF2B5EF4-FFF2-40B4-BE49-F238E27FC236}">
                <a16:creationId xmlns:a16="http://schemas.microsoft.com/office/drawing/2014/main" id="{B1E41FC2-D7C6-4913-BFFE-051365BEAF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>
            <a:extLst>
              <a:ext uri="{FF2B5EF4-FFF2-40B4-BE49-F238E27FC236}">
                <a16:creationId xmlns:a16="http://schemas.microsoft.com/office/drawing/2014/main" id="{8D651A47-BF5A-4CF4-936B-F660E1FDE3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? Intérêt de ce transparent?</a:t>
            </a:r>
          </a:p>
        </p:txBody>
      </p:sp>
      <p:sp>
        <p:nvSpPr>
          <p:cNvPr id="31748" name="Espace réservé du numéro de diapositive 3">
            <a:extLst>
              <a:ext uri="{FF2B5EF4-FFF2-40B4-BE49-F238E27FC236}">
                <a16:creationId xmlns:a16="http://schemas.microsoft.com/office/drawing/2014/main" id="{09A9FC4E-07E8-4B07-BE1C-533D3A8E3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1EE44E-BAFD-48DC-898E-689D7C8B171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47E490E5-A8EA-44FF-8BF6-4ED14AFFBD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C560B3C6-8EAB-4B02-8EBC-37717912D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1988" name="Espace réservé du numéro de diapositive 3">
            <a:extLst>
              <a:ext uri="{FF2B5EF4-FFF2-40B4-BE49-F238E27FC236}">
                <a16:creationId xmlns:a16="http://schemas.microsoft.com/office/drawing/2014/main" id="{FAC19992-12F8-47E5-ACDE-CB47BEFF7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04973A-EB0C-425C-AB9E-E10D2A3A5D94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>
            <a:extLst>
              <a:ext uri="{FF2B5EF4-FFF2-40B4-BE49-F238E27FC236}">
                <a16:creationId xmlns:a16="http://schemas.microsoft.com/office/drawing/2014/main" id="{E1725034-8D13-472B-A806-BAB9AA226D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>
            <a:extLst>
              <a:ext uri="{FF2B5EF4-FFF2-40B4-BE49-F238E27FC236}">
                <a16:creationId xmlns:a16="http://schemas.microsoft.com/office/drawing/2014/main" id="{C699B447-9F06-4A3E-B544-E657D71A16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6084" name="Espace réservé du numéro de diapositive 3">
            <a:extLst>
              <a:ext uri="{FF2B5EF4-FFF2-40B4-BE49-F238E27FC236}">
                <a16:creationId xmlns:a16="http://schemas.microsoft.com/office/drawing/2014/main" id="{28EEA75A-91EB-4019-B5A8-01495FBDA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1625F7-3E3A-4183-B291-8CBC7128BF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>
            <a:extLst>
              <a:ext uri="{FF2B5EF4-FFF2-40B4-BE49-F238E27FC236}">
                <a16:creationId xmlns:a16="http://schemas.microsoft.com/office/drawing/2014/main" id="{AC1479E6-932B-4A53-83A3-A753A6D1D9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>
            <a:extLst>
              <a:ext uri="{FF2B5EF4-FFF2-40B4-BE49-F238E27FC236}">
                <a16:creationId xmlns:a16="http://schemas.microsoft.com/office/drawing/2014/main" id="{37655438-8683-4A42-BD95-2932DAB0B4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Préciser qui peut la consulter = est-ce par les jeunes et leurs familles et à quelle date? (pour mémoire dans l’expérimentation BP en STS en 2017,  les avis des conseils n’étaient pas disponibles avant mai)</a:t>
            </a:r>
          </a:p>
        </p:txBody>
      </p:sp>
      <p:sp>
        <p:nvSpPr>
          <p:cNvPr id="49156" name="Espace réservé du numéro de diapositive 3">
            <a:extLst>
              <a:ext uri="{FF2B5EF4-FFF2-40B4-BE49-F238E27FC236}">
                <a16:creationId xmlns:a16="http://schemas.microsoft.com/office/drawing/2014/main" id="{51B9A71F-C254-49CF-AB99-939BDB7CD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C5E8C-66DA-4D4B-97EA-71EAB5EFBA45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>
            <a:extLst>
              <a:ext uri="{FF2B5EF4-FFF2-40B4-BE49-F238E27FC236}">
                <a16:creationId xmlns:a16="http://schemas.microsoft.com/office/drawing/2014/main" id="{D1EEC86B-BE10-4CFA-8525-45EA09D76B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>
            <a:extLst>
              <a:ext uri="{FF2B5EF4-FFF2-40B4-BE49-F238E27FC236}">
                <a16:creationId xmlns:a16="http://schemas.microsoft.com/office/drawing/2014/main" id="{EEC7EF84-44D8-45AE-B3F4-EEE6C8E6C3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Il y a aussi les académies avec expérimentations sur l’admission en STS suite à avis du conseil de classe en terminale des bac pro</a:t>
            </a:r>
          </a:p>
          <a:p>
            <a:pPr eaLnBrk="1" hangingPunct="1">
              <a:spcBef>
                <a:spcPct val="0"/>
              </a:spcBef>
            </a:pPr>
            <a:endParaRPr lang="fr-FR" altLang="fr-FR"/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Les portails ne sont que des parcours de licences particuliers</a:t>
            </a:r>
            <a:r>
              <a:rPr lang="fr-FR" altLang="fr-FR">
                <a:sym typeface="Wingdings" panose="05000000000000000000" pitchFamily="2" charset="2"/>
              </a:rPr>
              <a:t> à mettre dans l’offre de formation</a:t>
            </a:r>
          </a:p>
          <a:p>
            <a:pPr eaLnBrk="1" hangingPunct="1">
              <a:spcBef>
                <a:spcPct val="0"/>
              </a:spcBef>
            </a:pPr>
            <a:endParaRPr lang="fr-FR" altLang="fr-FR">
              <a:sym typeface="Wingdings" panose="05000000000000000000" pitchFamily="2" charset="2"/>
            </a:endParaRPr>
          </a:p>
        </p:txBody>
      </p:sp>
      <p:sp>
        <p:nvSpPr>
          <p:cNvPr id="51204" name="Espace réservé du numéro de diapositive 3">
            <a:extLst>
              <a:ext uri="{FF2B5EF4-FFF2-40B4-BE49-F238E27FC236}">
                <a16:creationId xmlns:a16="http://schemas.microsoft.com/office/drawing/2014/main" id="{2C8C2225-1B4A-4774-9CB3-32573E775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467A7-9382-425B-9137-652F2B8AC38E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>
            <a:extLst>
              <a:ext uri="{FF2B5EF4-FFF2-40B4-BE49-F238E27FC236}">
                <a16:creationId xmlns:a16="http://schemas.microsoft.com/office/drawing/2014/main" id="{FF4F1901-6CE6-4A6E-AD7F-0AB4E03906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>
            <a:extLst>
              <a:ext uri="{FF2B5EF4-FFF2-40B4-BE49-F238E27FC236}">
                <a16:creationId xmlns:a16="http://schemas.microsoft.com/office/drawing/2014/main" id="{B8B87F05-C47A-488D-89B9-CBF3EF26B3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Attention en Terminale pro, il y a plusieurs spécialités qui sont semestrialisées</a:t>
            </a:r>
          </a:p>
          <a:p>
            <a:pPr eaLnBrk="1" hangingPunct="1">
              <a:spcBef>
                <a:spcPct val="0"/>
              </a:spcBef>
            </a:pPr>
            <a:endParaRPr lang="fr-FR" altLang="fr-FR"/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Préciser les 23 académies concernées</a:t>
            </a:r>
          </a:p>
        </p:txBody>
      </p:sp>
      <p:sp>
        <p:nvSpPr>
          <p:cNvPr id="53252" name="Espace réservé du numéro de diapositive 3">
            <a:extLst>
              <a:ext uri="{FF2B5EF4-FFF2-40B4-BE49-F238E27FC236}">
                <a16:creationId xmlns:a16="http://schemas.microsoft.com/office/drawing/2014/main" id="{C7472543-0A4C-4CC6-A79F-341AB7A43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D22A94-6B12-4040-AD79-4250C86AEF90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>
            <a:extLst>
              <a:ext uri="{FF2B5EF4-FFF2-40B4-BE49-F238E27FC236}">
                <a16:creationId xmlns:a16="http://schemas.microsoft.com/office/drawing/2014/main" id="{6EBA53C4-C4F0-4080-920D-4E49B60181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>
            <a:extLst>
              <a:ext uri="{FF2B5EF4-FFF2-40B4-BE49-F238E27FC236}">
                <a16:creationId xmlns:a16="http://schemas.microsoft.com/office/drawing/2014/main" id="{4E1FDA12-1BE2-4F5A-822A-4856BCF437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Il n’y a pas de  PRIORITES pour les candidats de l’académie mais une limitation pour les candidats qui ne sont pas de l’académie dans les formations de licence</a:t>
            </a:r>
          </a:p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5300" name="Espace réservé du numéro de diapositive 3">
            <a:extLst>
              <a:ext uri="{FF2B5EF4-FFF2-40B4-BE49-F238E27FC236}">
                <a16:creationId xmlns:a16="http://schemas.microsoft.com/office/drawing/2014/main" id="{35124A4A-F0F7-47E3-BF6E-EF31D0F45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30DFBA-5F17-421D-9944-39E31B921EB5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89149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486" y="3283200"/>
            <a:ext cx="5897726" cy="2108160"/>
          </a:xfrm>
        </p:spPr>
        <p:txBody>
          <a:bodyPr anchor="t">
            <a:normAutofit/>
          </a:bodyPr>
          <a:lstStyle>
            <a:lvl1pPr>
              <a:defRPr sz="1500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0D3CC602-3C2B-4A6E-8D2B-CA76BAB39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96C1-42D1-47F5-8CB3-1AB7C4C83E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645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F9D9D251-9F69-484A-82D8-C46B3832A0CE}"/>
              </a:ext>
            </a:extLst>
          </p:cNvPr>
          <p:cNvSpPr/>
          <p:nvPr userDrawn="1"/>
        </p:nvSpPr>
        <p:spPr>
          <a:xfrm>
            <a:off x="8339138" y="6208713"/>
            <a:ext cx="261937" cy="260350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>
                <a:solidFill>
                  <a:srgbClr val="26338B"/>
                </a:solidFill>
              </a:defRPr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9DF5F4D4-242C-45BB-B9D9-DD9AACA12F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50238" y="6146800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E122-90FD-41F3-AB8D-BA8236B416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910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BE57D199-F2F1-44E7-8690-1E778C85D0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A2E9A-9605-4DE8-B031-8B41620D17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847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DD23B46E-24AB-4581-9B87-FC26921DF6FD}"/>
              </a:ext>
            </a:extLst>
          </p:cNvPr>
          <p:cNvSpPr/>
          <p:nvPr userDrawn="1"/>
        </p:nvSpPr>
        <p:spPr>
          <a:xfrm>
            <a:off x="8339138" y="6208713"/>
            <a:ext cx="261937" cy="260350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>
                <a:solidFill>
                  <a:srgbClr val="26338B"/>
                </a:solidFill>
              </a:defRPr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FACBA607-3869-49E3-9ED6-3C1B45EDAA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50238" y="6146800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F892A-15C2-44E6-91C7-92D819FEE5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84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3A30BBB6-E865-4CAC-99AC-1F07520943C9}"/>
              </a:ext>
            </a:extLst>
          </p:cNvPr>
          <p:cNvSpPr/>
          <p:nvPr userDrawn="1"/>
        </p:nvSpPr>
        <p:spPr>
          <a:xfrm>
            <a:off x="8339138" y="6208713"/>
            <a:ext cx="261937" cy="260350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>
                <a:solidFill>
                  <a:srgbClr val="26338B"/>
                </a:solidFill>
              </a:defRPr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C8FBEEC2-2169-4E7D-95FD-4B270E00FE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50238" y="6146800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A850C-B103-40B4-A397-F0BC1FE420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944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388012F4-AF0E-44F9-867C-187DDCA412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0CF3-A2EC-4034-ADC3-C85B9949FC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8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3972DBBD-267C-4374-9593-D8B8A6FD31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F0F-51E8-43F9-B92B-3082AECA13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136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0082156F-0977-46FF-B814-198FBF50F0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7BA8-7F7D-40AA-9328-3D0AB2817F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006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C271777E-702D-4AC6-A4AF-81CFC3510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FAAAA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defRPr/>
            </a:pPr>
            <a:endParaRPr lang="en-US" altLang="fr-FR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5CA9D2B-6627-43C0-BE8B-2B42C6FBD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FCBCB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defRPr/>
            </a:pPr>
            <a:endParaRPr lang="en-US" altLang="fr-FR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61C4916-802E-4409-90A9-D1364FB23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FFCBCB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defRPr/>
            </a:pPr>
            <a:endParaRPr lang="en-US" altLang="fr-FR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F9259E3F-F934-4FB8-8DEE-91526C0B1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FE7E7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defRPr/>
            </a:pPr>
            <a:endParaRPr lang="en-US" altLang="fr-FR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Connecteur droit 10">
            <a:extLst>
              <a:ext uri="{FF2B5EF4-FFF2-40B4-BE49-F238E27FC236}">
                <a16:creationId xmlns:a16="http://schemas.microsoft.com/office/drawing/2014/main" id="{56475D0F-82F3-4886-918E-F54578E0B8FB}"/>
              </a:ext>
            </a:extLst>
          </p:cNvPr>
          <p:cNvSpPr>
            <a:spLocks/>
          </p:cNvSpPr>
          <p:nvPr/>
        </p:nvSpPr>
        <p:spPr bwMode="auto">
          <a:xfrm>
            <a:off x="106363" y="0"/>
            <a:ext cx="0" cy="6858000"/>
          </a:xfrm>
          <a:custGeom>
            <a:avLst/>
            <a:gdLst>
              <a:gd name="T0" fmla="*/ 0 h 6858000"/>
              <a:gd name="T1" fmla="*/ 3429000 h 6858000"/>
              <a:gd name="T2" fmla="*/ 6858000 h 6858000"/>
              <a:gd name="T3" fmla="*/ 3429000 h 6858000"/>
              <a:gd name="T4" fmla="*/ 0 h 6858000"/>
              <a:gd name="T5" fmla="*/ 6858000 h 68580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6858000"/>
              <a:gd name="T13" fmla="*/ 6858000 h 6858000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noFill/>
          <a:ln w="57150" cap="flat">
            <a:solidFill>
              <a:srgbClr val="FFAAAA">
                <a:alpha val="7294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Connecteur droit 17">
            <a:extLst>
              <a:ext uri="{FF2B5EF4-FFF2-40B4-BE49-F238E27FC236}">
                <a16:creationId xmlns:a16="http://schemas.microsoft.com/office/drawing/2014/main" id="{394B33A2-9485-4740-84F7-3EB301D9C300}"/>
              </a:ext>
            </a:extLst>
          </p:cNvPr>
          <p:cNvSpPr>
            <a:spLocks/>
          </p:cNvSpPr>
          <p:nvPr/>
        </p:nvSpPr>
        <p:spPr bwMode="auto">
          <a:xfrm>
            <a:off x="914400" y="0"/>
            <a:ext cx="0" cy="6858000"/>
          </a:xfrm>
          <a:custGeom>
            <a:avLst/>
            <a:gdLst>
              <a:gd name="T0" fmla="*/ 0 h 6858000"/>
              <a:gd name="T1" fmla="*/ 3429000 h 6858000"/>
              <a:gd name="T2" fmla="*/ 6858000 h 6858000"/>
              <a:gd name="T3" fmla="*/ 3429000 h 6858000"/>
              <a:gd name="T4" fmla="*/ 0 h 6858000"/>
              <a:gd name="T5" fmla="*/ 6858000 h 68580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6858000"/>
              <a:gd name="T13" fmla="*/ 6858000 h 6858000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noFill/>
          <a:ln w="57150" cap="flat">
            <a:solidFill>
              <a:srgbClr val="FFE7E7">
                <a:alpha val="83136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Connecteur droit 19">
            <a:extLst>
              <a:ext uri="{FF2B5EF4-FFF2-40B4-BE49-F238E27FC236}">
                <a16:creationId xmlns:a16="http://schemas.microsoft.com/office/drawing/2014/main" id="{1DD5B9CC-F7C2-4D21-90E5-12E2BBF30C56}"/>
              </a:ext>
            </a:extLst>
          </p:cNvPr>
          <p:cNvSpPr>
            <a:spLocks/>
          </p:cNvSpPr>
          <p:nvPr/>
        </p:nvSpPr>
        <p:spPr bwMode="auto">
          <a:xfrm>
            <a:off x="854075" y="0"/>
            <a:ext cx="0" cy="6858000"/>
          </a:xfrm>
          <a:custGeom>
            <a:avLst/>
            <a:gdLst>
              <a:gd name="T0" fmla="*/ 0 h 6858000"/>
              <a:gd name="T1" fmla="*/ 3429000 h 6858000"/>
              <a:gd name="T2" fmla="*/ 6858000 h 6858000"/>
              <a:gd name="T3" fmla="*/ 3429000 h 6858000"/>
              <a:gd name="T4" fmla="*/ 0 h 6858000"/>
              <a:gd name="T5" fmla="*/ 6858000 h 68580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6858000"/>
              <a:gd name="T13" fmla="*/ 6858000 h 6858000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noFill/>
          <a:ln w="57150" cap="flat">
            <a:solidFill>
              <a:srgbClr val="FFAAA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Connecteur droit 15">
            <a:extLst>
              <a:ext uri="{FF2B5EF4-FFF2-40B4-BE49-F238E27FC236}">
                <a16:creationId xmlns:a16="http://schemas.microsoft.com/office/drawing/2014/main" id="{9900DBF7-668B-46E4-8709-0E689DDFC459}"/>
              </a:ext>
            </a:extLst>
          </p:cNvPr>
          <p:cNvSpPr>
            <a:spLocks/>
          </p:cNvSpPr>
          <p:nvPr/>
        </p:nvSpPr>
        <p:spPr bwMode="auto">
          <a:xfrm>
            <a:off x="1727200" y="0"/>
            <a:ext cx="0" cy="6858000"/>
          </a:xfrm>
          <a:custGeom>
            <a:avLst/>
            <a:gdLst>
              <a:gd name="T0" fmla="*/ 0 h 6858000"/>
              <a:gd name="T1" fmla="*/ 3429000 h 6858000"/>
              <a:gd name="T2" fmla="*/ 6858000 h 6858000"/>
              <a:gd name="T3" fmla="*/ 3429000 h 6858000"/>
              <a:gd name="T4" fmla="*/ 0 h 6858000"/>
              <a:gd name="T5" fmla="*/ 6858000 h 68580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6858000"/>
              <a:gd name="T13" fmla="*/ 6858000 h 6858000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noFill/>
          <a:ln w="28575" cap="flat">
            <a:solidFill>
              <a:srgbClr val="FFAAAA">
                <a:alpha val="8196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Connecteur droit 14">
            <a:extLst>
              <a:ext uri="{FF2B5EF4-FFF2-40B4-BE49-F238E27FC236}">
                <a16:creationId xmlns:a16="http://schemas.microsoft.com/office/drawing/2014/main" id="{43B61FC6-B3E3-4B2D-AE81-23C37990654C}"/>
              </a:ext>
            </a:extLst>
          </p:cNvPr>
          <p:cNvSpPr>
            <a:spLocks/>
          </p:cNvSpPr>
          <p:nvPr/>
        </p:nvSpPr>
        <p:spPr bwMode="auto">
          <a:xfrm>
            <a:off x="1066800" y="0"/>
            <a:ext cx="0" cy="6858000"/>
          </a:xfrm>
          <a:custGeom>
            <a:avLst/>
            <a:gdLst>
              <a:gd name="T0" fmla="*/ 0 h 6858000"/>
              <a:gd name="T1" fmla="*/ 3429000 h 6858000"/>
              <a:gd name="T2" fmla="*/ 6858000 h 6858000"/>
              <a:gd name="T3" fmla="*/ 3429000 h 6858000"/>
              <a:gd name="T4" fmla="*/ 0 h 6858000"/>
              <a:gd name="T5" fmla="*/ 6858000 h 68580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6858000"/>
              <a:gd name="T13" fmla="*/ 6858000 h 6858000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noFill/>
          <a:ln w="9528" cap="flat">
            <a:solidFill>
              <a:srgbClr val="FFAAA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Connecteur droit 21">
            <a:extLst>
              <a:ext uri="{FF2B5EF4-FFF2-40B4-BE49-F238E27FC236}">
                <a16:creationId xmlns:a16="http://schemas.microsoft.com/office/drawing/2014/main" id="{F4EA3D12-D70B-46A5-9F96-8130A28F4F95}"/>
              </a:ext>
            </a:extLst>
          </p:cNvPr>
          <p:cNvSpPr>
            <a:spLocks/>
          </p:cNvSpPr>
          <p:nvPr/>
        </p:nvSpPr>
        <p:spPr bwMode="auto">
          <a:xfrm>
            <a:off x="9113838" y="0"/>
            <a:ext cx="0" cy="6858000"/>
          </a:xfrm>
          <a:custGeom>
            <a:avLst/>
            <a:gdLst>
              <a:gd name="T0" fmla="*/ 0 h 6858000"/>
              <a:gd name="T1" fmla="*/ 3429000 h 6858000"/>
              <a:gd name="T2" fmla="*/ 6858000 h 6858000"/>
              <a:gd name="T3" fmla="*/ 3429000 h 6858000"/>
              <a:gd name="T4" fmla="*/ 0 h 6858000"/>
              <a:gd name="T5" fmla="*/ 6858000 h 68580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6858000"/>
              <a:gd name="T13" fmla="*/ 6858000 h 6858000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noFill/>
          <a:ln w="57150" cap="flat">
            <a:solidFill>
              <a:srgbClr val="FFAAA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C20D641F-9F35-48D0-9A2F-8BF0B2C86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FAAAA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defRPr/>
            </a:pPr>
            <a:endParaRPr lang="en-US" altLang="fr-FR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Ellipse 20">
            <a:extLst>
              <a:ext uri="{FF2B5EF4-FFF2-40B4-BE49-F238E27FC236}">
                <a16:creationId xmlns:a16="http://schemas.microsoft.com/office/drawing/2014/main" id="{D2649D60-9E04-44DB-8363-DC6D98B0CB92}"/>
              </a:ext>
            </a:extLst>
          </p:cNvPr>
          <p:cNvSpPr>
            <a:spLocks/>
          </p:cNvSpPr>
          <p:nvPr/>
        </p:nvSpPr>
        <p:spPr bwMode="auto">
          <a:xfrm>
            <a:off x="609600" y="3429000"/>
            <a:ext cx="1295400" cy="1295400"/>
          </a:xfrm>
          <a:custGeom>
            <a:avLst/>
            <a:gdLst>
              <a:gd name="T0" fmla="*/ 647669 w 1295403"/>
              <a:gd name="T1" fmla="*/ 0 h 1295403"/>
              <a:gd name="T2" fmla="*/ 1295307 w 1295403"/>
              <a:gd name="T3" fmla="*/ 647669 h 1295403"/>
              <a:gd name="T4" fmla="*/ 647669 w 1295403"/>
              <a:gd name="T5" fmla="*/ 1295307 h 1295403"/>
              <a:gd name="T6" fmla="*/ 0 w 1295403"/>
              <a:gd name="T7" fmla="*/ 647669 h 1295403"/>
              <a:gd name="T8" fmla="*/ 189707 w 1295403"/>
              <a:gd name="T9" fmla="*/ 189707 h 1295403"/>
              <a:gd name="T10" fmla="*/ 189707 w 1295403"/>
              <a:gd name="T11" fmla="*/ 1105600 h 1295403"/>
              <a:gd name="T12" fmla="*/ 1105600 w 1295403"/>
              <a:gd name="T13" fmla="*/ 1105600 h 1295403"/>
              <a:gd name="T14" fmla="*/ 1105600 w 1295403"/>
              <a:gd name="T15" fmla="*/ 189707 h 1295403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9707 w 1295403"/>
              <a:gd name="T25" fmla="*/ 189707 h 1295403"/>
              <a:gd name="T26" fmla="*/ 1105696 w 1295403"/>
              <a:gd name="T27" fmla="*/ 1105696 h 12954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95403" h="1295403">
                <a:moveTo>
                  <a:pt x="0" y="647701"/>
                </a:moveTo>
                <a:lnTo>
                  <a:pt x="0" y="647701"/>
                </a:lnTo>
                <a:cubicBezTo>
                  <a:pt x="0" y="1005416"/>
                  <a:pt x="289985" y="1295402"/>
                  <a:pt x="647701" y="1295402"/>
                </a:cubicBezTo>
                <a:cubicBezTo>
                  <a:pt x="1005416" y="1295402"/>
                  <a:pt x="1295402" y="1005416"/>
                  <a:pt x="1295402" y="647701"/>
                </a:cubicBezTo>
                <a:cubicBezTo>
                  <a:pt x="1295402" y="289985"/>
                  <a:pt x="1005416" y="0"/>
                  <a:pt x="647701" y="0"/>
                </a:cubicBezTo>
                <a:cubicBezTo>
                  <a:pt x="289985" y="0"/>
                  <a:pt x="0" y="289985"/>
                  <a:pt x="0" y="6477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fr-FR"/>
          </a:p>
        </p:txBody>
      </p:sp>
      <p:sp>
        <p:nvSpPr>
          <p:cNvPr id="16" name="Ellipse 22">
            <a:extLst>
              <a:ext uri="{FF2B5EF4-FFF2-40B4-BE49-F238E27FC236}">
                <a16:creationId xmlns:a16="http://schemas.microsoft.com/office/drawing/2014/main" id="{48D07CA2-3A25-413C-BE78-1AC0D027A1AE}"/>
              </a:ext>
            </a:extLst>
          </p:cNvPr>
          <p:cNvSpPr>
            <a:spLocks/>
          </p:cNvSpPr>
          <p:nvPr/>
        </p:nvSpPr>
        <p:spPr bwMode="auto">
          <a:xfrm>
            <a:off x="1309688" y="4867275"/>
            <a:ext cx="641350" cy="641350"/>
          </a:xfrm>
          <a:custGeom>
            <a:avLst/>
            <a:gdLst>
              <a:gd name="T0" fmla="*/ 319528 w 641424"/>
              <a:gd name="T1" fmla="*/ 0 h 641424"/>
              <a:gd name="T2" fmla="*/ 639056 w 641424"/>
              <a:gd name="T3" fmla="*/ 319528 h 641424"/>
              <a:gd name="T4" fmla="*/ 319528 w 641424"/>
              <a:gd name="T5" fmla="*/ 639056 h 641424"/>
              <a:gd name="T6" fmla="*/ 0 w 641424"/>
              <a:gd name="T7" fmla="*/ 319528 h 641424"/>
              <a:gd name="T8" fmla="*/ 93582 w 641424"/>
              <a:gd name="T9" fmla="*/ 93582 h 641424"/>
              <a:gd name="T10" fmla="*/ 93582 w 641424"/>
              <a:gd name="T11" fmla="*/ 545474 h 641424"/>
              <a:gd name="T12" fmla="*/ 545474 w 641424"/>
              <a:gd name="T13" fmla="*/ 545474 h 641424"/>
              <a:gd name="T14" fmla="*/ 545474 w 641424"/>
              <a:gd name="T15" fmla="*/ 93582 h 64142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3934 w 641424"/>
              <a:gd name="T25" fmla="*/ 93934 h 641424"/>
              <a:gd name="T26" fmla="*/ 547490 w 641424"/>
              <a:gd name="T27" fmla="*/ 547490 h 641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1424" h="641424">
                <a:moveTo>
                  <a:pt x="0" y="320712"/>
                </a:moveTo>
                <a:lnTo>
                  <a:pt x="0" y="320712"/>
                </a:lnTo>
                <a:cubicBezTo>
                  <a:pt x="0" y="497836"/>
                  <a:pt x="143587" y="641424"/>
                  <a:pt x="320712" y="641424"/>
                </a:cubicBezTo>
                <a:cubicBezTo>
                  <a:pt x="497836" y="641424"/>
                  <a:pt x="641424" y="497836"/>
                  <a:pt x="641424" y="320712"/>
                </a:cubicBezTo>
                <a:cubicBezTo>
                  <a:pt x="641424" y="143587"/>
                  <a:pt x="497836" y="0"/>
                  <a:pt x="320712" y="0"/>
                </a:cubicBezTo>
                <a:cubicBezTo>
                  <a:pt x="143587" y="0"/>
                  <a:pt x="0" y="143587"/>
                  <a:pt x="0" y="3207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fr-FR"/>
          </a:p>
        </p:txBody>
      </p:sp>
      <p:sp>
        <p:nvSpPr>
          <p:cNvPr id="17" name="Ellipse 23">
            <a:extLst>
              <a:ext uri="{FF2B5EF4-FFF2-40B4-BE49-F238E27FC236}">
                <a16:creationId xmlns:a16="http://schemas.microsoft.com/office/drawing/2014/main" id="{3173C5DE-331B-4A82-8446-85D0254B0606}"/>
              </a:ext>
            </a:extLst>
          </p:cNvPr>
          <p:cNvSpPr>
            <a:spLocks/>
          </p:cNvSpPr>
          <p:nvPr/>
        </p:nvSpPr>
        <p:spPr bwMode="auto">
          <a:xfrm>
            <a:off x="1090613" y="5500688"/>
            <a:ext cx="138112" cy="136525"/>
          </a:xfrm>
          <a:custGeom>
            <a:avLst/>
            <a:gdLst>
              <a:gd name="T0" fmla="*/ 85572 w 137160"/>
              <a:gd name="T1" fmla="*/ 0 h 137160"/>
              <a:gd name="T2" fmla="*/ 171140 w 137160"/>
              <a:gd name="T3" fmla="*/ 59116 h 137160"/>
              <a:gd name="T4" fmla="*/ 85572 w 137160"/>
              <a:gd name="T5" fmla="*/ 118234 h 137160"/>
              <a:gd name="T6" fmla="*/ 0 w 137160"/>
              <a:gd name="T7" fmla="*/ 59116 h 137160"/>
              <a:gd name="T8" fmla="*/ 25060 w 137160"/>
              <a:gd name="T9" fmla="*/ 17314 h 137160"/>
              <a:gd name="T10" fmla="*/ 25060 w 137160"/>
              <a:gd name="T11" fmla="*/ 100917 h 137160"/>
              <a:gd name="T12" fmla="*/ 146078 w 137160"/>
              <a:gd name="T13" fmla="*/ 100917 h 137160"/>
              <a:gd name="T14" fmla="*/ 146078 w 137160"/>
              <a:gd name="T15" fmla="*/ 17314 h 13716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0087 w 137160"/>
              <a:gd name="T25" fmla="*/ 20087 h 137160"/>
              <a:gd name="T26" fmla="*/ 117073 w 137160"/>
              <a:gd name="T27" fmla="*/ 117073 h 1371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160" h="137160">
                <a:moveTo>
                  <a:pt x="0" y="68580"/>
                </a:moveTo>
                <a:lnTo>
                  <a:pt x="0" y="68580"/>
                </a:lnTo>
                <a:cubicBezTo>
                  <a:pt x="0" y="106455"/>
                  <a:pt x="30704" y="137160"/>
                  <a:pt x="68580" y="137160"/>
                </a:cubicBezTo>
                <a:cubicBezTo>
                  <a:pt x="106455" y="137160"/>
                  <a:pt x="137160" y="106455"/>
                  <a:pt x="137160" y="68580"/>
                </a:cubicBezTo>
                <a:cubicBezTo>
                  <a:pt x="137160" y="30704"/>
                  <a:pt x="106455" y="0"/>
                  <a:pt x="68580" y="0"/>
                </a:cubicBezTo>
                <a:cubicBezTo>
                  <a:pt x="30704" y="0"/>
                  <a:pt x="0" y="30704"/>
                  <a:pt x="0" y="685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fr-FR"/>
          </a:p>
        </p:txBody>
      </p:sp>
      <p:sp>
        <p:nvSpPr>
          <p:cNvPr id="18" name="Ellipse 25">
            <a:extLst>
              <a:ext uri="{FF2B5EF4-FFF2-40B4-BE49-F238E27FC236}">
                <a16:creationId xmlns:a16="http://schemas.microsoft.com/office/drawing/2014/main" id="{73CE1169-8087-4C47-8E25-EA212858158D}"/>
              </a:ext>
            </a:extLst>
          </p:cNvPr>
          <p:cNvSpPr>
            <a:spLocks/>
          </p:cNvSpPr>
          <p:nvPr/>
        </p:nvSpPr>
        <p:spPr bwMode="auto">
          <a:xfrm>
            <a:off x="1663700" y="5788025"/>
            <a:ext cx="274638" cy="274638"/>
          </a:xfrm>
          <a:custGeom>
            <a:avLst/>
            <a:gdLst>
              <a:gd name="T0" fmla="*/ 142340 w 274320"/>
              <a:gd name="T1" fmla="*/ 0 h 274320"/>
              <a:gd name="T2" fmla="*/ 284680 w 274320"/>
              <a:gd name="T3" fmla="*/ 142340 h 274320"/>
              <a:gd name="T4" fmla="*/ 142340 w 274320"/>
              <a:gd name="T5" fmla="*/ 284680 h 274320"/>
              <a:gd name="T6" fmla="*/ 0 w 274320"/>
              <a:gd name="T7" fmla="*/ 142340 h 274320"/>
              <a:gd name="T8" fmla="*/ 41691 w 274320"/>
              <a:gd name="T9" fmla="*/ 41691 h 274320"/>
              <a:gd name="T10" fmla="*/ 41691 w 274320"/>
              <a:gd name="T11" fmla="*/ 242990 h 274320"/>
              <a:gd name="T12" fmla="*/ 242990 w 274320"/>
              <a:gd name="T13" fmla="*/ 242990 h 274320"/>
              <a:gd name="T14" fmla="*/ 242990 w 274320"/>
              <a:gd name="T15" fmla="*/ 41691 h 27432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0173 w 274320"/>
              <a:gd name="T25" fmla="*/ 40173 h 274320"/>
              <a:gd name="T26" fmla="*/ 234147 w 274320"/>
              <a:gd name="T27" fmla="*/ 234147 h 2743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4320" h="274320">
                <a:moveTo>
                  <a:pt x="0" y="137160"/>
                </a:moveTo>
                <a:lnTo>
                  <a:pt x="0" y="137160"/>
                </a:lnTo>
                <a:cubicBezTo>
                  <a:pt x="0" y="212911"/>
                  <a:pt x="61408" y="274320"/>
                  <a:pt x="137160" y="274320"/>
                </a:cubicBezTo>
                <a:cubicBezTo>
                  <a:pt x="212911" y="274320"/>
                  <a:pt x="274320" y="212911"/>
                  <a:pt x="274320" y="137160"/>
                </a:cubicBezTo>
                <a:cubicBezTo>
                  <a:pt x="274320" y="61408"/>
                  <a:pt x="212911" y="0"/>
                  <a:pt x="137160" y="0"/>
                </a:cubicBezTo>
                <a:cubicBezTo>
                  <a:pt x="61408" y="0"/>
                  <a:pt x="0" y="61408"/>
                  <a:pt x="0" y="137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fr-FR"/>
          </a:p>
        </p:txBody>
      </p:sp>
      <p:sp>
        <p:nvSpPr>
          <p:cNvPr id="19" name="Ellipse 24">
            <a:extLst>
              <a:ext uri="{FF2B5EF4-FFF2-40B4-BE49-F238E27FC236}">
                <a16:creationId xmlns:a16="http://schemas.microsoft.com/office/drawing/2014/main" id="{33866163-EC02-4A89-AFEA-860FE6218854}"/>
              </a:ext>
            </a:extLst>
          </p:cNvPr>
          <p:cNvSpPr>
            <a:spLocks/>
          </p:cNvSpPr>
          <p:nvPr/>
        </p:nvSpPr>
        <p:spPr bwMode="auto">
          <a:xfrm>
            <a:off x="1905000" y="4495800"/>
            <a:ext cx="365125" cy="365125"/>
          </a:xfrm>
          <a:custGeom>
            <a:avLst/>
            <a:gdLst>
              <a:gd name="T0" fmla="*/ 172990 w 365760"/>
              <a:gd name="T1" fmla="*/ 0 h 365760"/>
              <a:gd name="T2" fmla="*/ 345976 w 365760"/>
              <a:gd name="T3" fmla="*/ 172990 h 365760"/>
              <a:gd name="T4" fmla="*/ 172990 w 365760"/>
              <a:gd name="T5" fmla="*/ 345976 h 365760"/>
              <a:gd name="T6" fmla="*/ 0 w 365760"/>
              <a:gd name="T7" fmla="*/ 172990 h 365760"/>
              <a:gd name="T8" fmla="*/ 50666 w 365760"/>
              <a:gd name="T9" fmla="*/ 50666 h 365760"/>
              <a:gd name="T10" fmla="*/ 50666 w 365760"/>
              <a:gd name="T11" fmla="*/ 295312 h 365760"/>
              <a:gd name="T12" fmla="*/ 295312 w 365760"/>
              <a:gd name="T13" fmla="*/ 295312 h 365760"/>
              <a:gd name="T14" fmla="*/ 295312 w 365760"/>
              <a:gd name="T15" fmla="*/ 50666 h 36576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53564 w 365760"/>
              <a:gd name="T25" fmla="*/ 53564 h 365760"/>
              <a:gd name="T26" fmla="*/ 312196 w 365760"/>
              <a:gd name="T27" fmla="*/ 312196 h 3657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5760" h="365760">
                <a:moveTo>
                  <a:pt x="0" y="182880"/>
                </a:moveTo>
                <a:lnTo>
                  <a:pt x="0" y="182880"/>
                </a:lnTo>
                <a:cubicBezTo>
                  <a:pt x="0" y="283881"/>
                  <a:pt x="81878" y="365760"/>
                  <a:pt x="182880" y="365760"/>
                </a:cubicBezTo>
                <a:cubicBezTo>
                  <a:pt x="283881" y="365760"/>
                  <a:pt x="365760" y="283881"/>
                  <a:pt x="365760" y="182880"/>
                </a:cubicBezTo>
                <a:cubicBezTo>
                  <a:pt x="365760" y="81878"/>
                  <a:pt x="283881" y="0"/>
                  <a:pt x="182880" y="0"/>
                </a:cubicBezTo>
                <a:cubicBezTo>
                  <a:pt x="81878" y="0"/>
                  <a:pt x="0" y="81878"/>
                  <a:pt x="0" y="1828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fr-FR"/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7D7A210C-E698-4A4C-AF98-990D7461DA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86000" y="3124203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8">
            <a:extLst>
              <a:ext uri="{FF2B5EF4-FFF2-40B4-BE49-F238E27FC236}">
                <a16:creationId xmlns:a16="http://schemas.microsoft.com/office/drawing/2014/main" id="{A959DDB6-BC71-4A39-8D14-D45757149A5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575F6D"/>
                </a:solidFill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20" name="Espace réservé de la date 27">
            <a:extLst>
              <a:ext uri="{FF2B5EF4-FFF2-40B4-BE49-F238E27FC236}">
                <a16:creationId xmlns:a16="http://schemas.microsoft.com/office/drawing/2014/main" id="{937641BC-92F3-4BB6-94ED-9FC30753533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5400013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660E-596C-4A1D-B2A6-9AC1BD034C69}" type="datetime1">
              <a:rPr lang="fr-FR"/>
              <a:pPr>
                <a:defRPr/>
              </a:pPr>
              <a:t>12/02/2018</a:t>
            </a:fld>
            <a:endParaRPr lang="fr-FR"/>
          </a:p>
        </p:txBody>
      </p:sp>
      <p:sp>
        <p:nvSpPr>
          <p:cNvPr id="21" name="Espace réservé du pied de page 16">
            <a:extLst>
              <a:ext uri="{FF2B5EF4-FFF2-40B4-BE49-F238E27FC236}">
                <a16:creationId xmlns:a16="http://schemas.microsoft.com/office/drawing/2014/main" id="{F025D275-0ACE-46F9-B208-89CE21A17C0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5400013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8">
            <a:extLst>
              <a:ext uri="{FF2B5EF4-FFF2-40B4-BE49-F238E27FC236}">
                <a16:creationId xmlns:a16="http://schemas.microsoft.com/office/drawing/2014/main" id="{02CA4CFA-292F-4221-B508-EEF6E0D94DB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2C7EF-BE9C-43A9-A913-9C8EAFCF22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218085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2A2A46-0078-40F9-B560-E6D00AC3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C2D41-DEDB-4792-B53F-FCF64C39FF9A}" type="datetimeFigureOut">
              <a:rPr lang="fr-FR"/>
              <a:pPr>
                <a:defRPr/>
              </a:pPr>
              <a:t>12/02/2018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8B17A4-EE4E-4561-942C-682FD25C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ED1859-D9DA-4C55-94A3-E7BC6495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BC75-75BD-48C6-BADF-33B8A7C388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70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67B652AB-825E-46E6-BBB7-8120FC4ED8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80C4-1073-4F4A-A3DE-8578772A33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71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EA5B2A-7002-410B-8F48-18147F09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C2D41-DEDB-4792-B53F-FCF64C39FF9A}" type="datetimeFigureOut">
              <a:rPr lang="fr-FR"/>
              <a:pPr>
                <a:defRPr/>
              </a:pPr>
              <a:t>12/02/2018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9F874D-054B-4F9B-8EFD-E0AEE10D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350E74-AC71-45FB-80C3-5D24EAE5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2FCE-BB93-4930-B5C6-0092D7E6F3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92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2C0DFC61-8AFE-4D10-85C0-70DC12B2B4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2C20B-5568-41F7-AF2B-725F37D7B1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582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6AF0D1-B35E-448D-BAE5-FCCA1CA0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C2D41-DEDB-4792-B53F-FCF64C39FF9A}" type="datetimeFigureOut">
              <a:rPr lang="fr-FR"/>
              <a:pPr>
                <a:defRPr/>
              </a:pPr>
              <a:t>12/02/2018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C77182-CB4A-4F78-9029-BF17505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32072A-A605-4DB0-8C46-03A11DAD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9AB3-3ED9-43F3-A6EF-9E3D341C85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51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48F366-258E-451D-980A-40F2657B17F8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9AF16-DE6C-4EB9-882D-F49B7DFED868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2874D-6881-49A1-85DC-F0EBE2218D0E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0373FF-6061-40AE-AA0F-36BC2F7608BD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C2CBF559-1945-4C51-ADC8-86E5FE3B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EC09D541-62E2-4C35-A878-5D52E24A0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A5177747-3590-4305-8E3B-F62DFAB62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9576AEA7-0C4E-4E49-9906-AE98012DA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F7CDFDE6-9A64-4812-9DF5-E6F98B546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2DF83112-B4D2-4266-9EC3-F4B0B7E14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D7162A-8652-4DE9-8B12-69F33740FA70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91F5371-6EAD-4E3D-9EAB-FCE6A2AD8029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DDC4D62-A59F-4C34-A89C-054F05BA5C97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ED15BCF-5E4E-4D8D-BC22-898870547EF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2FC28D5-AEEF-44C4-91AE-445B4124F0A6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A71FE54-3A6F-49A0-BB12-3A15F394721F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22" name="Espace réservé de la date 27">
            <a:extLst>
              <a:ext uri="{FF2B5EF4-FFF2-40B4-BE49-F238E27FC236}">
                <a16:creationId xmlns:a16="http://schemas.microsoft.com/office/drawing/2014/main" id="{29B0EB62-EE29-4296-8138-F51E5F80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AB09-1AED-420F-AA43-8407EA7A3FB8}" type="datetimeFigureOut">
              <a:rPr lang="fr-FR"/>
              <a:pPr>
                <a:defRPr/>
              </a:pPr>
              <a:t>12/02/2018</a:t>
            </a:fld>
            <a:endParaRPr lang="fr-FR"/>
          </a:p>
        </p:txBody>
      </p:sp>
      <p:sp>
        <p:nvSpPr>
          <p:cNvPr id="23" name="Espace réservé du pied de page 16">
            <a:extLst>
              <a:ext uri="{FF2B5EF4-FFF2-40B4-BE49-F238E27FC236}">
                <a16:creationId xmlns:a16="http://schemas.microsoft.com/office/drawing/2014/main" id="{D4BA319F-1D33-490D-823E-9D76C8D4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>
            <a:extLst>
              <a:ext uri="{FF2B5EF4-FFF2-40B4-BE49-F238E27FC236}">
                <a16:creationId xmlns:a16="http://schemas.microsoft.com/office/drawing/2014/main" id="{388E9D56-4501-471F-84B9-C649FB96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17F1-1B39-4B8C-8536-416AFBE002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385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DA0D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89C7549-741F-413C-9C69-77538F48A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25D6-BE26-472C-81EC-29822B457F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770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5" r:id="rId2"/>
    <p:sldLayoutId id="214748484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4244EE-F1B1-4840-AA6A-F98B366D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219" name="Espace réservé du texte 2">
            <a:extLst>
              <a:ext uri="{FF2B5EF4-FFF2-40B4-BE49-F238E27FC236}">
                <a16:creationId xmlns:a16="http://schemas.microsoft.com/office/drawing/2014/main" id="{EDEB1C29-2183-411D-81BF-55AA944A73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15941A9-8B36-4EFC-A228-5E0A3F4EEBDE}"/>
              </a:ext>
            </a:extLst>
          </p:cNvPr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61B511E7-CF40-4BC3-82B5-F67904332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A576EA-995F-46B1-8239-2AF57D788A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6AC6828B-F514-4E86-B17E-0BF698DB4EFA}"/>
              </a:ext>
            </a:extLst>
          </p:cNvPr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>
                <a:solidFill>
                  <a:srgbClr val="26338B"/>
                </a:solidFill>
              </a:rPr>
              <a:t>Plan étudiants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3" name="Image 21">
            <a:extLst>
              <a:ext uri="{FF2B5EF4-FFF2-40B4-BE49-F238E27FC236}">
                <a16:creationId xmlns:a16="http://schemas.microsoft.com/office/drawing/2014/main" id="{DF6CCA21-2C3B-4BAF-B968-AC7A7A403C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F90A663-B9BB-46B2-9D0C-17D590EB8059}"/>
              </a:ext>
            </a:extLst>
          </p:cNvPr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F0F873D-5092-4AD1-854F-ED7CBCC21DFE}"/>
              </a:ext>
            </a:extLst>
          </p:cNvPr>
          <p:cNvCxnSpPr/>
          <p:nvPr userDrawn="1"/>
        </p:nvCxnSpPr>
        <p:spPr>
          <a:xfrm>
            <a:off x="531813" y="1131888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A2EA369-D5A4-4411-A838-3275ACBB3639}"/>
              </a:ext>
            </a:extLst>
          </p:cNvPr>
          <p:cNvCxnSpPr/>
          <p:nvPr userDrawn="1"/>
        </p:nvCxnSpPr>
        <p:spPr>
          <a:xfrm>
            <a:off x="539750" y="244475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</p:sldLayoutIdLst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anose="020B0604020202020204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40D012-2D92-4B67-9EB3-5271F999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43" name="Espace réservé du texte 2">
            <a:extLst>
              <a:ext uri="{FF2B5EF4-FFF2-40B4-BE49-F238E27FC236}">
                <a16:creationId xmlns:a16="http://schemas.microsoft.com/office/drawing/2014/main" id="{71BE6854-7E09-4CFF-AC79-412810D89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68DBC0A-2559-44A9-B5EE-52B22EB8152D}"/>
              </a:ext>
            </a:extLst>
          </p:cNvPr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7BE7A86-3263-412C-B5C8-C16A6C4B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644F26-4979-4971-959A-76C7B9B3AE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6DCB4080-59E8-46F3-8A68-8AD1D09A9B06}"/>
              </a:ext>
            </a:extLst>
          </p:cNvPr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>
                <a:solidFill>
                  <a:srgbClr val="26338B"/>
                </a:solidFill>
              </a:rPr>
              <a:t>Plan étudiants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rgbClr val="26338B"/>
                </a:solidFill>
              </a:rPr>
              <a:t>UN MEILLEUR ACCOMPAGNEMENT VERS LE SUPERIEUR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7" name="Image 21">
            <a:extLst>
              <a:ext uri="{FF2B5EF4-FFF2-40B4-BE49-F238E27FC236}">
                <a16:creationId xmlns:a16="http://schemas.microsoft.com/office/drawing/2014/main" id="{FC44D5BB-E069-46F5-B9D3-D76E6910C5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AA707A4-E663-4945-B3A2-A8FC732A6C4C}"/>
              </a:ext>
            </a:extLst>
          </p:cNvPr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E24D38D-8CBA-43DE-A7FD-C7450FBA5F92}"/>
              </a:ext>
            </a:extLst>
          </p:cNvPr>
          <p:cNvCxnSpPr/>
          <p:nvPr userDrawn="1"/>
        </p:nvCxnSpPr>
        <p:spPr>
          <a:xfrm>
            <a:off x="531813" y="1131888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B9CE280-1EF2-4D7C-9D9F-A9E1ED51EF0B}"/>
              </a:ext>
            </a:extLst>
          </p:cNvPr>
          <p:cNvCxnSpPr/>
          <p:nvPr userDrawn="1"/>
        </p:nvCxnSpPr>
        <p:spPr>
          <a:xfrm>
            <a:off x="539750" y="244475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</p:sldLayoutIdLst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anose="020B0604020202020204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1">
            <a:extLst>
              <a:ext uri="{FF2B5EF4-FFF2-40B4-BE49-F238E27FC236}">
                <a16:creationId xmlns:a16="http://schemas.microsoft.com/office/drawing/2014/main" id="{F44BC5BC-E6D7-4080-BCC4-786C963215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3A85B-216A-4BC0-BA59-BDB78310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5DFAE683-FEC6-47C2-B306-769983E02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22C7A33-69AB-48D9-8790-8FE91FD4EACE}"/>
              </a:ext>
            </a:extLst>
          </p:cNvPr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D18FB702-2C61-4980-880B-FAAE2B3DA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A08FAD-6D2C-446A-84F3-177761D1A7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1A0719AF-2131-4805-BD8D-1C9D4576E22B}"/>
              </a:ext>
            </a:extLst>
          </p:cNvPr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>
                <a:solidFill>
                  <a:srgbClr val="26338B"/>
                </a:solidFill>
              </a:rPr>
              <a:t>Plan étudiants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1032" name="Image 21">
            <a:extLst>
              <a:ext uri="{FF2B5EF4-FFF2-40B4-BE49-F238E27FC236}">
                <a16:creationId xmlns:a16="http://schemas.microsoft.com/office/drawing/2014/main" id="{185D7885-BDC9-412B-8BED-5F644B4A4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822F96C-DA76-4D44-B461-DA8ADDE3059B}"/>
              </a:ext>
            </a:extLst>
          </p:cNvPr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</p:sldLayoutIdLst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6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anose="020B0604020202020204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258065-B3F8-4B7A-BE3A-529948B9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417D3A51-6D18-48E2-B2BD-A68C93BA05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0DD1E5C-D255-4FFD-85FF-4A4C8A44ABAC}"/>
              </a:ext>
            </a:extLst>
          </p:cNvPr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3D25BE13-F32D-428F-9101-8B6CC4295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40381E-514F-4043-BFF7-A307056765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50930415-3040-4ED1-9DED-1934012FA79A}"/>
              </a:ext>
            </a:extLst>
          </p:cNvPr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>
                <a:solidFill>
                  <a:srgbClr val="26338B"/>
                </a:solidFill>
              </a:rPr>
              <a:t>Plan étudiants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2055" name="Image 21">
            <a:extLst>
              <a:ext uri="{FF2B5EF4-FFF2-40B4-BE49-F238E27FC236}">
                <a16:creationId xmlns:a16="http://schemas.microsoft.com/office/drawing/2014/main" id="{F5354654-547F-41C4-AC95-D34F75E0CC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500961C-5DF3-4565-B9BF-FF20EEAEDBE4}"/>
              </a:ext>
            </a:extLst>
          </p:cNvPr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397262C-9FD8-46BE-89E6-37E20EC3E5E9}"/>
              </a:ext>
            </a:extLst>
          </p:cNvPr>
          <p:cNvCxnSpPr/>
          <p:nvPr userDrawn="1"/>
        </p:nvCxnSpPr>
        <p:spPr>
          <a:xfrm>
            <a:off x="531813" y="1131888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FAE2221-8587-44A4-BB26-FE962841C459}"/>
              </a:ext>
            </a:extLst>
          </p:cNvPr>
          <p:cNvCxnSpPr/>
          <p:nvPr userDrawn="1"/>
        </p:nvCxnSpPr>
        <p:spPr>
          <a:xfrm>
            <a:off x="539750" y="244475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</p:sldLayoutIdLst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6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anose="020B0604020202020204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>
            <a:extLst>
              <a:ext uri="{FF2B5EF4-FFF2-40B4-BE49-F238E27FC236}">
                <a16:creationId xmlns:a16="http://schemas.microsoft.com/office/drawing/2014/main" id="{E76D6A7E-17F3-421E-B4F8-9D04D240C2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</a:t>
            </a:r>
            <a:br>
              <a:rPr lang="fr-FR" altLang="fr-FR"/>
            </a:br>
            <a:r>
              <a:rPr lang="fr-FR" altLang="fr-FR"/>
              <a:t>LE TITRE</a:t>
            </a:r>
          </a:p>
        </p:txBody>
      </p:sp>
      <p:sp>
        <p:nvSpPr>
          <p:cNvPr id="3075" name="Espace réservé du texte 2">
            <a:extLst>
              <a:ext uri="{FF2B5EF4-FFF2-40B4-BE49-F238E27FC236}">
                <a16:creationId xmlns:a16="http://schemas.microsoft.com/office/drawing/2014/main" id="{6EFB6E38-E997-4B5C-9DDA-5321148964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73B8C1-A4CE-49CE-BE9F-DE4D96B52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04E5D441-AA15-48C7-BE25-22655DFBBE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EC343D6-F7B7-4661-8F85-603B3D79A3FC}"/>
              </a:ext>
            </a:extLst>
          </p:cNvPr>
          <p:cNvCxnSpPr/>
          <p:nvPr userDrawn="1"/>
        </p:nvCxnSpPr>
        <p:spPr>
          <a:xfrm>
            <a:off x="698500" y="5516563"/>
            <a:ext cx="6291263" cy="0"/>
          </a:xfrm>
          <a:prstGeom prst="line">
            <a:avLst/>
          </a:prstGeom>
          <a:ln w="57150" cap="rnd" cmpd="sng">
            <a:solidFill>
              <a:srgbClr val="DA0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77E66C3-7E95-46CB-AB54-D82130F17449}"/>
              </a:ext>
            </a:extLst>
          </p:cNvPr>
          <p:cNvCxnSpPr/>
          <p:nvPr userDrawn="1"/>
        </p:nvCxnSpPr>
        <p:spPr>
          <a:xfrm flipV="1">
            <a:off x="6994525" y="4489450"/>
            <a:ext cx="1520825" cy="1023938"/>
          </a:xfrm>
          <a:prstGeom prst="line">
            <a:avLst/>
          </a:prstGeom>
          <a:ln w="57150" cap="rnd" cmpd="sng">
            <a:solidFill>
              <a:srgbClr val="DA0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E696A9F-BE4F-4A6A-B0D8-5E13E472989E}"/>
              </a:ext>
            </a:extLst>
          </p:cNvPr>
          <p:cNvCxnSpPr/>
          <p:nvPr userDrawn="1"/>
        </p:nvCxnSpPr>
        <p:spPr>
          <a:xfrm flipH="1" flipV="1">
            <a:off x="698500" y="0"/>
            <a:ext cx="0" cy="5508625"/>
          </a:xfrm>
          <a:prstGeom prst="line">
            <a:avLst/>
          </a:prstGeom>
          <a:ln w="57150" cap="rnd" cmpd="sng">
            <a:solidFill>
              <a:srgbClr val="DA0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D8407B44-C352-47B0-ABBC-592AA51B4018}"/>
              </a:ext>
            </a:extLst>
          </p:cNvPr>
          <p:cNvSpPr txBox="1">
            <a:spLocks/>
          </p:cNvSpPr>
          <p:nvPr userDrawn="1"/>
        </p:nvSpPr>
        <p:spPr>
          <a:xfrm>
            <a:off x="2368550" y="614680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>
                <a:solidFill>
                  <a:srgbClr val="DA0D57"/>
                </a:solidFill>
              </a:rPr>
              <a:t>DGESCO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95483266-DD97-40D9-9D76-AEB9839901A0}"/>
              </a:ext>
            </a:extLst>
          </p:cNvPr>
          <p:cNvSpPr txBox="1">
            <a:spLocks/>
          </p:cNvSpPr>
          <p:nvPr userDrawn="1"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3082" name="Image 10" descr="2017_MEN_horizontal_logo.jpg">
            <a:extLst>
              <a:ext uri="{FF2B5EF4-FFF2-40B4-BE49-F238E27FC236}">
                <a16:creationId xmlns:a16="http://schemas.microsoft.com/office/drawing/2014/main" id="{888759F0-1AC0-43BB-B4D2-E457E6F581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132513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DA0D57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8">
            <a:extLst>
              <a:ext uri="{FF2B5EF4-FFF2-40B4-BE49-F238E27FC236}">
                <a16:creationId xmlns:a16="http://schemas.microsoft.com/office/drawing/2014/main" id="{C120958E-6EE3-44C5-B5C9-48B26D44F2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ce réservé du titre 1">
            <a:extLst>
              <a:ext uri="{FF2B5EF4-FFF2-40B4-BE49-F238E27FC236}">
                <a16:creationId xmlns:a16="http://schemas.microsoft.com/office/drawing/2014/main" id="{090E2D06-E118-4FD1-AD4B-6C543415A6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5375" y="698500"/>
            <a:ext cx="77819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4100" name="Espace réservé du texte 2">
            <a:extLst>
              <a:ext uri="{FF2B5EF4-FFF2-40B4-BE49-F238E27FC236}">
                <a16:creationId xmlns:a16="http://schemas.microsoft.com/office/drawing/2014/main" id="{A44B9211-F7F4-4062-A5FF-7607493E77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5375" y="2705100"/>
            <a:ext cx="77819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</a:t>
            </a:r>
            <a:br>
              <a:rPr lang="fr-FR" altLang="fr-FR"/>
            </a:br>
            <a:r>
              <a:rPr lang="fr-FR" altLang="fr-FR"/>
              <a:t>LES STYLES DU TEXTE DU MASQUE</a:t>
            </a:r>
          </a:p>
          <a:p>
            <a:pPr lvl="0"/>
            <a:endParaRPr lang="fr-FR" alt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06F607B-1325-418C-85FA-B6C13A41059B}"/>
              </a:ext>
            </a:extLst>
          </p:cNvPr>
          <p:cNvSpPr/>
          <p:nvPr userDrawn="1"/>
        </p:nvSpPr>
        <p:spPr>
          <a:xfrm>
            <a:off x="8339138" y="6216650"/>
            <a:ext cx="261937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5A1B7-9492-4585-A225-CD7CA2508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148388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716DC7-55AA-4A20-88F9-60DBEF73AC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11A12FC-41B0-436B-82E2-F8928AF8E2A9}"/>
              </a:ext>
            </a:extLst>
          </p:cNvPr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>
                <a:solidFill>
                  <a:srgbClr val="26338B"/>
                </a:solidFill>
              </a:rPr>
              <a:t>Plan étudiants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4104" name="Image 9">
            <a:extLst>
              <a:ext uri="{FF2B5EF4-FFF2-40B4-BE49-F238E27FC236}">
                <a16:creationId xmlns:a16="http://schemas.microsoft.com/office/drawing/2014/main" id="{DDF772DA-C710-4D4D-8BD0-EE1697FB9C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BC63C2E-F530-4BBE-9DE2-3671D62590BE}"/>
              </a:ext>
            </a:extLst>
          </p:cNvPr>
          <p:cNvCxnSpPr/>
          <p:nvPr userDrawn="1"/>
        </p:nvCxnSpPr>
        <p:spPr>
          <a:xfrm>
            <a:off x="1271588" y="2316163"/>
            <a:ext cx="5965825" cy="0"/>
          </a:xfrm>
          <a:prstGeom prst="line">
            <a:avLst/>
          </a:prstGeom>
          <a:ln w="41275" cmpd="dbl">
            <a:solidFill>
              <a:srgbClr val="26338B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FDFB1AB-47D9-4F07-BCBA-E9456B181E81}"/>
              </a:ext>
            </a:extLst>
          </p:cNvPr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26338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800" kern="1200">
          <a:solidFill>
            <a:srgbClr val="51BAAA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938A40-16FB-4B0E-B1A8-79C718A0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123" name="Espace réservé du texte 2">
            <a:extLst>
              <a:ext uri="{FF2B5EF4-FFF2-40B4-BE49-F238E27FC236}">
                <a16:creationId xmlns:a16="http://schemas.microsoft.com/office/drawing/2014/main" id="{693AF3D6-DAD9-4716-BFFF-DC0404D6FF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2D435C2-B09F-4721-B0E0-1D6AAFB23BE8}"/>
              </a:ext>
            </a:extLst>
          </p:cNvPr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F368A7C2-308E-4BB4-BF2E-65F33BF1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537D6B-C0C6-4BB2-8989-284F28E765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5100D58-A50C-44FB-B0EB-26457AEEC291}"/>
              </a:ext>
            </a:extLst>
          </p:cNvPr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>
                <a:solidFill>
                  <a:srgbClr val="26338B"/>
                </a:solidFill>
              </a:rPr>
              <a:t>Plan étudiants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7" name="Image 21">
            <a:extLst>
              <a:ext uri="{FF2B5EF4-FFF2-40B4-BE49-F238E27FC236}">
                <a16:creationId xmlns:a16="http://schemas.microsoft.com/office/drawing/2014/main" id="{7EC796F0-736F-4ED8-8405-E9B69823B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5907E06-76CC-4B36-B98D-A79A3515703B}"/>
              </a:ext>
            </a:extLst>
          </p:cNvPr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D8921CA-7B03-407D-BDCC-F468AE133BAD}"/>
              </a:ext>
            </a:extLst>
          </p:cNvPr>
          <p:cNvCxnSpPr/>
          <p:nvPr userDrawn="1"/>
        </p:nvCxnSpPr>
        <p:spPr>
          <a:xfrm>
            <a:off x="531813" y="1131888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8B3A2BE-215D-4FF3-9E95-0DE6C06CA081}"/>
              </a:ext>
            </a:extLst>
          </p:cNvPr>
          <p:cNvCxnSpPr/>
          <p:nvPr userDrawn="1"/>
        </p:nvCxnSpPr>
        <p:spPr>
          <a:xfrm>
            <a:off x="539750" y="244475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</p:sldLayoutIdLst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anose="020B0604020202020204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8">
            <a:extLst>
              <a:ext uri="{FF2B5EF4-FFF2-40B4-BE49-F238E27FC236}">
                <a16:creationId xmlns:a16="http://schemas.microsoft.com/office/drawing/2014/main" id="{DA53B531-EC74-45B8-BC9E-A9C3CA6342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>
            <a:extLst>
              <a:ext uri="{FF2B5EF4-FFF2-40B4-BE49-F238E27FC236}">
                <a16:creationId xmlns:a16="http://schemas.microsoft.com/office/drawing/2014/main" id="{58732EDB-315C-42CE-AD2A-08773BDF4B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5375" y="698500"/>
            <a:ext cx="77819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6148" name="Espace réservé du texte 2">
            <a:extLst>
              <a:ext uri="{FF2B5EF4-FFF2-40B4-BE49-F238E27FC236}">
                <a16:creationId xmlns:a16="http://schemas.microsoft.com/office/drawing/2014/main" id="{5726EEF0-01A2-495D-9B55-9E4397801D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5375" y="2705100"/>
            <a:ext cx="77819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</a:t>
            </a:r>
            <a:br>
              <a:rPr lang="fr-FR" altLang="fr-FR"/>
            </a:br>
            <a:r>
              <a:rPr lang="fr-FR" altLang="fr-FR"/>
              <a:t>LES STYLES DU TEXTE DU MASQUE</a:t>
            </a:r>
          </a:p>
          <a:p>
            <a:pPr lvl="0"/>
            <a:endParaRPr lang="fr-FR" alt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AAE0499-0EC6-429F-A9D1-B6397FEB0931}"/>
              </a:ext>
            </a:extLst>
          </p:cNvPr>
          <p:cNvSpPr/>
          <p:nvPr userDrawn="1"/>
        </p:nvSpPr>
        <p:spPr>
          <a:xfrm>
            <a:off x="8339138" y="6216650"/>
            <a:ext cx="261937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6CDE93-C069-4B52-B748-29ABBE272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148388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A08D07-61C7-4CE7-9E64-C3A7A9FD31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49E6AC6-3D8A-43B4-8481-392A15E0849D}"/>
              </a:ext>
            </a:extLst>
          </p:cNvPr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>
                <a:solidFill>
                  <a:srgbClr val="26338B"/>
                </a:solidFill>
              </a:rPr>
              <a:t>Plan étudiants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52" name="Image 9">
            <a:extLst>
              <a:ext uri="{FF2B5EF4-FFF2-40B4-BE49-F238E27FC236}">
                <a16:creationId xmlns:a16="http://schemas.microsoft.com/office/drawing/2014/main" id="{D7E3BFF8-688F-40E7-A81F-9472E03B4D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FF4DAD3-1A43-496F-8D7B-4B401F02D19B}"/>
              </a:ext>
            </a:extLst>
          </p:cNvPr>
          <p:cNvCxnSpPr/>
          <p:nvPr userDrawn="1"/>
        </p:nvCxnSpPr>
        <p:spPr>
          <a:xfrm>
            <a:off x="1271588" y="2316163"/>
            <a:ext cx="5965825" cy="0"/>
          </a:xfrm>
          <a:prstGeom prst="line">
            <a:avLst/>
          </a:prstGeom>
          <a:ln w="41275" cmpd="dbl">
            <a:solidFill>
              <a:srgbClr val="26338B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EA59AA-5286-4EFC-9F71-23D2E3F65F33}"/>
              </a:ext>
            </a:extLst>
          </p:cNvPr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26338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800" kern="1200">
          <a:solidFill>
            <a:srgbClr val="51BAAA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8">
            <a:extLst>
              <a:ext uri="{FF2B5EF4-FFF2-40B4-BE49-F238E27FC236}">
                <a16:creationId xmlns:a16="http://schemas.microsoft.com/office/drawing/2014/main" id="{07FD98B6-92D7-440B-A4F4-882BF6C011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Espace réservé du titre 1">
            <a:extLst>
              <a:ext uri="{FF2B5EF4-FFF2-40B4-BE49-F238E27FC236}">
                <a16:creationId xmlns:a16="http://schemas.microsoft.com/office/drawing/2014/main" id="{AB620FC2-7DF8-41F4-9D1E-6F2CB9F21A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5375" y="698500"/>
            <a:ext cx="77819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7172" name="Espace réservé du texte 2">
            <a:extLst>
              <a:ext uri="{FF2B5EF4-FFF2-40B4-BE49-F238E27FC236}">
                <a16:creationId xmlns:a16="http://schemas.microsoft.com/office/drawing/2014/main" id="{65291878-9D75-407C-BDD7-992CFDA9F8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5375" y="2705100"/>
            <a:ext cx="77819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</a:t>
            </a:r>
            <a:br>
              <a:rPr lang="fr-FR" altLang="fr-FR"/>
            </a:br>
            <a:r>
              <a:rPr lang="fr-FR" altLang="fr-FR"/>
              <a:t>LES STYLES DU TEXTE DU MASQUE</a:t>
            </a:r>
          </a:p>
          <a:p>
            <a:pPr lvl="0"/>
            <a:endParaRPr lang="fr-FR" alt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5FCAD03-E5CC-4BAF-84F9-B0E7A65F9E2D}"/>
              </a:ext>
            </a:extLst>
          </p:cNvPr>
          <p:cNvSpPr/>
          <p:nvPr userDrawn="1"/>
        </p:nvSpPr>
        <p:spPr>
          <a:xfrm>
            <a:off x="8339138" y="6216650"/>
            <a:ext cx="261937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AE299D-1EFD-47E3-A8E2-F8E51A176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148388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AD5072-3728-4FF3-B516-A9D13DA868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8FF2EA9-0F8D-4B57-BEB3-8910828E76F8}"/>
              </a:ext>
            </a:extLst>
          </p:cNvPr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>
                <a:solidFill>
                  <a:srgbClr val="26338B"/>
                </a:solidFill>
              </a:rPr>
              <a:t>Plan étudiants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6" name="Image 9">
            <a:extLst>
              <a:ext uri="{FF2B5EF4-FFF2-40B4-BE49-F238E27FC236}">
                <a16:creationId xmlns:a16="http://schemas.microsoft.com/office/drawing/2014/main" id="{9B70A3E6-BD01-4D83-970A-4FC75AAD6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741C295-3F27-4AB5-8FF8-1B412932CEEA}"/>
              </a:ext>
            </a:extLst>
          </p:cNvPr>
          <p:cNvCxnSpPr/>
          <p:nvPr userDrawn="1"/>
        </p:nvCxnSpPr>
        <p:spPr>
          <a:xfrm>
            <a:off x="1271588" y="2316163"/>
            <a:ext cx="5965825" cy="0"/>
          </a:xfrm>
          <a:prstGeom prst="line">
            <a:avLst/>
          </a:prstGeom>
          <a:ln w="41275" cmpd="dbl">
            <a:solidFill>
              <a:srgbClr val="26338B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C52695B-AF62-41D4-9921-F0C215CF9B88}"/>
              </a:ext>
            </a:extLst>
          </p:cNvPr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26338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800" kern="1200">
          <a:solidFill>
            <a:srgbClr val="51BAAA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5995F6-D907-4AAB-AC07-990A8EB6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195" name="Espace réservé du texte 2">
            <a:extLst>
              <a:ext uri="{FF2B5EF4-FFF2-40B4-BE49-F238E27FC236}">
                <a16:creationId xmlns:a16="http://schemas.microsoft.com/office/drawing/2014/main" id="{FA95D809-BCFA-4650-B949-C29D22B0E5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1694338-1BFB-4508-B708-4DB1E8E02EEF}"/>
              </a:ext>
            </a:extLst>
          </p:cNvPr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40E0EAD2-04E2-4137-A53A-F7270FCEE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98B447-38B0-4F9D-BF45-FF01B33FDB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83A3DCB-04AB-4FCC-9E99-C5888AF4B6E9}"/>
              </a:ext>
            </a:extLst>
          </p:cNvPr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>
                <a:solidFill>
                  <a:srgbClr val="26338B"/>
                </a:solidFill>
              </a:rPr>
              <a:t>Plan étudiants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rgbClr val="26338B"/>
                </a:solidFill>
              </a:rPr>
              <a:t>accompagner chacun vers la réussite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dirty="0">
              <a:solidFill>
                <a:srgbClr val="26338B"/>
              </a:solidFill>
            </a:endParaRPr>
          </a:p>
        </p:txBody>
      </p:sp>
      <p:pic>
        <p:nvPicPr>
          <p:cNvPr id="8199" name="Image 21">
            <a:extLst>
              <a:ext uri="{FF2B5EF4-FFF2-40B4-BE49-F238E27FC236}">
                <a16:creationId xmlns:a16="http://schemas.microsoft.com/office/drawing/2014/main" id="{C4746710-B1A9-484E-B8D2-BD461D4AEA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9E00969-EBBB-4469-85E2-202ED751B176}"/>
              </a:ext>
            </a:extLst>
          </p:cNvPr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2399212-738C-4ECA-A6DA-F4F0B80E604D}"/>
              </a:ext>
            </a:extLst>
          </p:cNvPr>
          <p:cNvCxnSpPr/>
          <p:nvPr userDrawn="1"/>
        </p:nvCxnSpPr>
        <p:spPr>
          <a:xfrm>
            <a:off x="531813" y="1131888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1B371F7-E21C-46A2-8C0C-546F8627A1B5}"/>
              </a:ext>
            </a:extLst>
          </p:cNvPr>
          <p:cNvCxnSpPr/>
          <p:nvPr userDrawn="1"/>
        </p:nvCxnSpPr>
        <p:spPr>
          <a:xfrm>
            <a:off x="539750" y="244475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</p:sldLayoutIdLst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anose="020B0604020202020204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erminales2017-2018.f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426D615C-58E5-4792-9B9C-DF5322C9FE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pic>
        <p:nvPicPr>
          <p:cNvPr id="27651" name="Image 3">
            <a:extLst>
              <a:ext uri="{FF2B5EF4-FFF2-40B4-BE49-F238E27FC236}">
                <a16:creationId xmlns:a16="http://schemas.microsoft.com/office/drawing/2014/main" id="{18780E1F-1FDE-4679-AE35-F9D75677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ZoneTexte 2">
            <a:extLst>
              <a:ext uri="{FF2B5EF4-FFF2-40B4-BE49-F238E27FC236}">
                <a16:creationId xmlns:a16="http://schemas.microsoft.com/office/drawing/2014/main" id="{F0857E17-70C3-4A24-8493-B6D1EDE72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5694363"/>
            <a:ext cx="2051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Samedi 3 février 2018,</a:t>
            </a:r>
          </a:p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Version modifiée par</a:t>
            </a:r>
          </a:p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Mme Martin professeur-documentaliste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3">
            <a:extLst>
              <a:ext uri="{FF2B5EF4-FFF2-40B4-BE49-F238E27FC236}">
                <a16:creationId xmlns:a16="http://schemas.microsoft.com/office/drawing/2014/main" id="{5B471F00-30B1-4BB5-A376-F4C6EE29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744538"/>
            <a:ext cx="8486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Espace réservé du numéro de diapositive 3">
            <a:extLst>
              <a:ext uri="{FF2B5EF4-FFF2-40B4-BE49-F238E27FC236}">
                <a16:creationId xmlns:a16="http://schemas.microsoft.com/office/drawing/2014/main" id="{0FFB5877-A194-4160-8954-9669C1336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07125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129DC90-5720-452E-AEC2-3BD019353B19}" type="slidenum">
              <a:rPr lang="fr-FR" altLang="fr-FR" sz="10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fr-FR" altLang="fr-FR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 1">
            <a:extLst>
              <a:ext uri="{FF2B5EF4-FFF2-40B4-BE49-F238E27FC236}">
                <a16:creationId xmlns:a16="http://schemas.microsoft.com/office/drawing/2014/main" id="{B5C3C783-F02D-4D90-BBB5-E4AB8552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1200"/>
            <a:ext cx="8721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Espace réservé du numéro de diapositive 3">
            <a:extLst>
              <a:ext uri="{FF2B5EF4-FFF2-40B4-BE49-F238E27FC236}">
                <a16:creationId xmlns:a16="http://schemas.microsoft.com/office/drawing/2014/main" id="{E28DD7A5-15A2-4C9D-AF46-7B95E7D65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07125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4EC90EB-1CC7-464F-8DBC-3C4E75866107}" type="slidenum">
              <a:rPr lang="fr-FR" altLang="fr-FR" sz="10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fr-FR" altLang="fr-FR" sz="1000">
              <a:solidFill>
                <a:schemeClr val="bg1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072635E-C870-4E6F-8C7B-4F5A187BFB9E}"/>
              </a:ext>
            </a:extLst>
          </p:cNvPr>
          <p:cNvSpPr/>
          <p:nvPr/>
        </p:nvSpPr>
        <p:spPr>
          <a:xfrm>
            <a:off x="1057275" y="2771775"/>
            <a:ext cx="7381875" cy="1457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 Après les Résultats du Baccalauréat,</a:t>
            </a:r>
          </a:p>
          <a:p>
            <a:pPr algn="ctr">
              <a:defRPr/>
            </a:pPr>
            <a:r>
              <a:rPr lang="fr-FR" sz="1200" dirty="0"/>
              <a:t>Léa  (qui a forcément accepté la proposition)  sera informée de son UFR d’affectation</a:t>
            </a:r>
          </a:p>
          <a:p>
            <a:pPr algn="ctr">
              <a:defRPr/>
            </a:pPr>
            <a:r>
              <a:rPr lang="fr-FR" sz="1200" dirty="0"/>
              <a:t>.</a:t>
            </a:r>
          </a:p>
          <a:p>
            <a:pPr algn="ctr">
              <a:defRPr/>
            </a:pPr>
            <a:r>
              <a:rPr lang="fr-FR" sz="1200" dirty="0"/>
              <a:t>Cette affectation est gérée par le SADEP au prorata du numerus clausus et selon les critères affichés</a:t>
            </a:r>
          </a:p>
          <a:p>
            <a:pPr algn="ctr">
              <a:defRPr/>
            </a:pPr>
            <a:r>
              <a:rPr lang="fr-FR" sz="1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">
            <a:extLst>
              <a:ext uri="{FF2B5EF4-FFF2-40B4-BE49-F238E27FC236}">
                <a16:creationId xmlns:a16="http://schemas.microsoft.com/office/drawing/2014/main" id="{70C59852-2C67-4582-AC63-58C1B1FD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85725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68A6F2-9238-4CBE-B462-6FAF0B4AACE9}"/>
              </a:ext>
            </a:extLst>
          </p:cNvPr>
          <p:cNvSpPr/>
          <p:nvPr/>
        </p:nvSpPr>
        <p:spPr>
          <a:xfrm>
            <a:off x="1265238" y="857250"/>
            <a:ext cx="675005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0B7FD4-88FA-4AD2-91EC-ED29CB06CE30}"/>
              </a:ext>
            </a:extLst>
          </p:cNvPr>
          <p:cNvSpPr/>
          <p:nvPr/>
        </p:nvSpPr>
        <p:spPr>
          <a:xfrm>
            <a:off x="7608888" y="1265238"/>
            <a:ext cx="271462" cy="4664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E4A539-CF4B-4951-8BD9-AA3E7CFF0D10}"/>
              </a:ext>
            </a:extLst>
          </p:cNvPr>
          <p:cNvSpPr/>
          <p:nvPr/>
        </p:nvSpPr>
        <p:spPr>
          <a:xfrm>
            <a:off x="1357313" y="5251450"/>
            <a:ext cx="6657975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AFE87C6-3CDB-4698-8BE6-1F67ED8655C9}"/>
              </a:ext>
            </a:extLst>
          </p:cNvPr>
          <p:cNvSpPr/>
          <p:nvPr/>
        </p:nvSpPr>
        <p:spPr>
          <a:xfrm>
            <a:off x="476250" y="962025"/>
            <a:ext cx="1600200" cy="876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Compteur de vœux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765B4-A9CB-4F78-925A-525AAA5ACD3B}"/>
              </a:ext>
            </a:extLst>
          </p:cNvPr>
          <p:cNvSpPr/>
          <p:nvPr/>
        </p:nvSpPr>
        <p:spPr>
          <a:xfrm>
            <a:off x="7496175" y="2857500"/>
            <a:ext cx="1171575" cy="1009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5 vœux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DB8E1-B57E-4DA0-92BB-2F9BD3C2E705}"/>
              </a:ext>
            </a:extLst>
          </p:cNvPr>
          <p:cNvSpPr/>
          <p:nvPr/>
        </p:nvSpPr>
        <p:spPr>
          <a:xfrm>
            <a:off x="4283075" y="457200"/>
            <a:ext cx="2533650" cy="1009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Formation hors secteur donc élève non prioritaire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C8ABE57-1763-4CD5-A7BA-417918115CA2}"/>
              </a:ext>
            </a:extLst>
          </p:cNvPr>
          <p:cNvCxnSpPr/>
          <p:nvPr/>
        </p:nvCxnSpPr>
        <p:spPr>
          <a:xfrm flipH="1">
            <a:off x="5438775" y="1476375"/>
            <a:ext cx="514350" cy="1085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6" name="ZoneTexte 11">
            <a:extLst>
              <a:ext uri="{FF2B5EF4-FFF2-40B4-BE49-F238E27FC236}">
                <a16:creationId xmlns:a16="http://schemas.microsoft.com/office/drawing/2014/main" id="{F91AA5B9-5AF8-442B-8FF4-E1B7F2301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74650"/>
            <a:ext cx="157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200"/>
              <a:t>Licence </a:t>
            </a:r>
            <a:r>
              <a:rPr lang="fr-FR" altLang="fr-FR"/>
              <a:t>: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08C4BE0-E94B-48EE-9AAD-BE54E742CA5A}"/>
              </a:ext>
            </a:extLst>
          </p:cNvPr>
          <p:cNvSpPr/>
          <p:nvPr/>
        </p:nvSpPr>
        <p:spPr>
          <a:xfrm rot="606903">
            <a:off x="7075488" y="5603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F46E6BA-A4A1-4875-BC39-A5AC818300BF}"/>
              </a:ext>
            </a:extLst>
          </p:cNvPr>
          <p:cNvSpPr/>
          <p:nvPr/>
        </p:nvSpPr>
        <p:spPr>
          <a:xfrm>
            <a:off x="1057275" y="5251450"/>
            <a:ext cx="4000500" cy="876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Léa risque de ne pas avoir de proposition !</a:t>
            </a:r>
          </a:p>
        </p:txBody>
      </p:sp>
      <p:sp>
        <p:nvSpPr>
          <p:cNvPr id="39949" name="Espace réservé du numéro de diapositive 3">
            <a:extLst>
              <a:ext uri="{FF2B5EF4-FFF2-40B4-BE49-F238E27FC236}">
                <a16:creationId xmlns:a16="http://schemas.microsoft.com/office/drawing/2014/main" id="{08E870F4-1F3C-4853-B021-6748A275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07125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1C1BAFA-BB52-4A2B-B709-68BA0D442B5F}" type="slidenum">
              <a:rPr lang="fr-FR" altLang="fr-FR" sz="10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fr-FR" altLang="fr-FR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numéro de diapositive 4">
            <a:extLst>
              <a:ext uri="{FF2B5EF4-FFF2-40B4-BE49-F238E27FC236}">
                <a16:creationId xmlns:a16="http://schemas.microsoft.com/office/drawing/2014/main" id="{1452B603-8ECC-4046-9877-6176DF6FBA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8158163" y="6146800"/>
            <a:ext cx="450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E469051-6CD9-4563-A358-92C751230B86}" type="slidenum">
              <a:rPr lang="fr-FR" altLang="fr-FR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75BE953-502F-4D7C-8189-F0F39BB02841}"/>
              </a:ext>
            </a:extLst>
          </p:cNvPr>
          <p:cNvSpPr txBox="1">
            <a:spLocks/>
          </p:cNvSpPr>
          <p:nvPr/>
        </p:nvSpPr>
        <p:spPr>
          <a:xfrm>
            <a:off x="444500" y="77788"/>
            <a:ext cx="7880350" cy="12874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cap="all">
                <a:solidFill>
                  <a:srgbClr val="51BAA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b="1" dirty="0"/>
              <a:t>consolider son projet d’orientation sur Parcoursup.fr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F0529-6486-4CDC-953D-6432D22D93A6}"/>
              </a:ext>
            </a:extLst>
          </p:cNvPr>
          <p:cNvSpPr/>
          <p:nvPr/>
        </p:nvSpPr>
        <p:spPr>
          <a:xfrm>
            <a:off x="7132526" y="2893138"/>
            <a:ext cx="191928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Adéquation et cohérence entre le projet de l’élève et son dossier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336E9BB-5715-4BDC-9C77-556913C36704}"/>
              </a:ext>
            </a:extLst>
          </p:cNvPr>
          <p:cNvSpPr/>
          <p:nvPr/>
        </p:nvSpPr>
        <p:spPr>
          <a:xfrm>
            <a:off x="7294563" y="4865688"/>
            <a:ext cx="1787525" cy="75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motivation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800E340-6720-48A9-A1F1-D297D3A81E2B}"/>
              </a:ext>
            </a:extLst>
          </p:cNvPr>
          <p:cNvSpPr/>
          <p:nvPr/>
        </p:nvSpPr>
        <p:spPr>
          <a:xfrm>
            <a:off x="7385050" y="4867275"/>
            <a:ext cx="1543050" cy="7508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dossier</a:t>
            </a:r>
          </a:p>
        </p:txBody>
      </p:sp>
      <p:pic>
        <p:nvPicPr>
          <p:cNvPr id="40967" name="Image 1">
            <a:extLst>
              <a:ext uri="{FF2B5EF4-FFF2-40B4-BE49-F238E27FC236}">
                <a16:creationId xmlns:a16="http://schemas.microsoft.com/office/drawing/2014/main" id="{DD939890-84A3-457F-A426-9D91548E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6350"/>
            <a:ext cx="70199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54C6C2B-9956-4422-9893-D77FB8EB79B6}"/>
              </a:ext>
            </a:extLst>
          </p:cNvPr>
          <p:cNvSpPr/>
          <p:nvPr/>
        </p:nvSpPr>
        <p:spPr>
          <a:xfrm rot="606903">
            <a:off x="7297738" y="849313"/>
            <a:ext cx="1708150" cy="862012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A partir du 22 janvier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5FA3F2-E235-47CF-825A-92CD83B0846C}"/>
              </a:ext>
            </a:extLst>
          </p:cNvPr>
          <p:cNvSpPr txBox="1"/>
          <p:nvPr/>
        </p:nvSpPr>
        <p:spPr>
          <a:xfrm>
            <a:off x="2806984" y="2562425"/>
            <a:ext cx="3911601" cy="923330"/>
          </a:xfrm>
          <a:prstGeom prst="rect">
            <a:avLst/>
          </a:prstGeom>
          <a:solidFill>
            <a:srgbClr val="26338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bg1"/>
                </a:solidFill>
                <a:latin typeface="+mn-lt"/>
                <a:cs typeface="+mn-cs"/>
              </a:rPr>
              <a:t>Attendus, nombre de places, taux de réussite, taux d’insertion professionnelle par formation… des données essentielles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7" name="Flèche vers le bas 6">
            <a:extLst>
              <a:ext uri="{FF2B5EF4-FFF2-40B4-BE49-F238E27FC236}">
                <a16:creationId xmlns:a16="http://schemas.microsoft.com/office/drawing/2014/main" id="{86F04997-CAD6-4AAD-B0A8-1D9240CF1ADB}"/>
              </a:ext>
            </a:extLst>
          </p:cNvPr>
          <p:cNvSpPr/>
          <p:nvPr/>
        </p:nvSpPr>
        <p:spPr>
          <a:xfrm>
            <a:off x="4281488" y="3606800"/>
            <a:ext cx="666750" cy="571500"/>
          </a:xfrm>
          <a:prstGeom prst="downArrow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823" name="Espace réservé du texte 2">
            <a:extLst>
              <a:ext uri="{FF2B5EF4-FFF2-40B4-BE49-F238E27FC236}">
                <a16:creationId xmlns:a16="http://schemas.microsoft.com/office/drawing/2014/main" id="{8F1666E8-F4D1-4D8B-A403-9958472E4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6700" y="4295775"/>
            <a:ext cx="4071938" cy="5715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altLang="fr-FR" sz="1200"/>
              <a:t> </a:t>
            </a:r>
            <a:r>
              <a:rPr lang="fr-FR" altLang="fr-FR" sz="1200" b="1"/>
              <a:t>à discuter avec les professeurs principaux</a:t>
            </a:r>
          </a:p>
          <a:p>
            <a:pPr fontAlgn="base">
              <a:spcAft>
                <a:spcPct val="0"/>
              </a:spcAft>
            </a:pPr>
            <a:r>
              <a:rPr lang="fr-FR" altLang="fr-FR" sz="1200"/>
              <a:t> </a:t>
            </a:r>
            <a:r>
              <a:rPr lang="fr-FR" altLang="fr-FR" sz="1200" b="1"/>
              <a:t>à prendre en compte par le lycéen</a:t>
            </a:r>
            <a:r>
              <a:rPr lang="fr-FR" altLang="fr-FR" sz="1200" b="1">
                <a:solidFill>
                  <a:srgbClr val="FF0000"/>
                </a:solidFill>
              </a:rPr>
              <a:t> </a:t>
            </a:r>
            <a:r>
              <a:rPr lang="fr-FR" altLang="fr-FR" sz="1200" b="1"/>
              <a:t>et sa famille avant de faire ses choix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48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3">
            <a:extLst>
              <a:ext uri="{FF2B5EF4-FFF2-40B4-BE49-F238E27FC236}">
                <a16:creationId xmlns:a16="http://schemas.microsoft.com/office/drawing/2014/main" id="{C6E4B3F7-EEC5-4BF5-904A-5227B1E67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75638" y="6148388"/>
            <a:ext cx="3508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352C752-444E-474D-A50B-E0E84BFC7C7F}" type="slidenum">
              <a:rPr lang="fr-FR" altLang="fr-FR" smtClean="0">
                <a:solidFill>
                  <a:schemeClr val="bg1"/>
                </a:solidFill>
              </a:rPr>
              <a:pPr/>
              <a:t>14</a:t>
            </a:fld>
            <a:endParaRPr lang="fr-FR" altLang="fr-FR">
              <a:solidFill>
                <a:schemeClr val="bg1"/>
              </a:solidFill>
            </a:endParaRPr>
          </a:p>
        </p:txBody>
      </p:sp>
      <p:pic>
        <p:nvPicPr>
          <p:cNvPr id="43011" name="Image 4">
            <a:extLst>
              <a:ext uri="{FF2B5EF4-FFF2-40B4-BE49-F238E27FC236}">
                <a16:creationId xmlns:a16="http://schemas.microsoft.com/office/drawing/2014/main" id="{A54789A4-6E09-449E-A1BF-D83B3FA7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863"/>
            <a:ext cx="9144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D3C616-C215-4AF8-897D-872EF993CA6A}"/>
              </a:ext>
            </a:extLst>
          </p:cNvPr>
          <p:cNvSpPr/>
          <p:nvPr/>
        </p:nvSpPr>
        <p:spPr>
          <a:xfrm>
            <a:off x="571500" y="352425"/>
            <a:ext cx="8012113" cy="452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Licences STAPS, droit…. 1 vœu par universités !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8C6E726-605D-45E4-9736-3E3EC249DDE6}"/>
              </a:ext>
            </a:extLst>
          </p:cNvPr>
          <p:cNvSpPr/>
          <p:nvPr/>
        </p:nvSpPr>
        <p:spPr>
          <a:xfrm>
            <a:off x="762000" y="5372100"/>
            <a:ext cx="2609850" cy="6810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Filière alternative en deux ans, certaines ouvrent cette année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3144E55-728D-49F6-A8A9-C5798A3DEA79}"/>
              </a:ext>
            </a:extLst>
          </p:cNvPr>
          <p:cNvCxnSpPr/>
          <p:nvPr/>
        </p:nvCxnSpPr>
        <p:spPr>
          <a:xfrm flipH="1" flipV="1">
            <a:off x="495300" y="5372100"/>
            <a:ext cx="381000" cy="238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F738816C-78F5-44DF-BC67-B8B68A1B3B79}"/>
              </a:ext>
            </a:extLst>
          </p:cNvPr>
          <p:cNvSpPr/>
          <p:nvPr/>
        </p:nvSpPr>
        <p:spPr>
          <a:xfrm rot="606903">
            <a:off x="7075488" y="5603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3">
            <a:extLst>
              <a:ext uri="{FF2B5EF4-FFF2-40B4-BE49-F238E27FC236}">
                <a16:creationId xmlns:a16="http://schemas.microsoft.com/office/drawing/2014/main" id="{A352420B-673F-4007-A2FC-3FFC89326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1175"/>
            <a:ext cx="7138988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87EC66D-0963-46C4-9CC2-D4DAC519B8C9}"/>
              </a:ext>
            </a:extLst>
          </p:cNvPr>
          <p:cNvSpPr/>
          <p:nvPr/>
        </p:nvSpPr>
        <p:spPr>
          <a:xfrm rot="606903">
            <a:off x="7075488" y="5603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D717F55-B9E2-4FC1-ACF5-42FF8F6895C5}"/>
              </a:ext>
            </a:extLst>
          </p:cNvPr>
          <p:cNvSpPr/>
          <p:nvPr/>
        </p:nvSpPr>
        <p:spPr>
          <a:xfrm>
            <a:off x="3743325" y="4495800"/>
            <a:ext cx="2581275" cy="647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Bien faire attention aux convocations aux écrits et  aux oraux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A07DF56-6A2A-4D09-A759-47C75811A221}"/>
              </a:ext>
            </a:extLst>
          </p:cNvPr>
          <p:cNvSpPr/>
          <p:nvPr/>
        </p:nvSpPr>
        <p:spPr>
          <a:xfrm>
            <a:off x="3314700" y="2647950"/>
            <a:ext cx="1447800" cy="781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Seule preuve de votre vœu validé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61F233E-310A-488E-8CAC-0879F26E7E8E}"/>
              </a:ext>
            </a:extLst>
          </p:cNvPr>
          <p:cNvSpPr/>
          <p:nvPr/>
        </p:nvSpPr>
        <p:spPr>
          <a:xfrm>
            <a:off x="6324600" y="2762250"/>
            <a:ext cx="2476500" cy="9429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Sans conséquence avant le 13 mars</a:t>
            </a:r>
          </a:p>
        </p:txBody>
      </p:sp>
      <p:sp>
        <p:nvSpPr>
          <p:cNvPr id="44039" name="Espace réservé du numéro de diapositive 3">
            <a:extLst>
              <a:ext uri="{FF2B5EF4-FFF2-40B4-BE49-F238E27FC236}">
                <a16:creationId xmlns:a16="http://schemas.microsoft.com/office/drawing/2014/main" id="{B9BB4916-D672-4786-BB11-E38D348C8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07125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E59163D-3BDC-4FE6-856E-48B3489E0332}" type="slidenum">
              <a:rPr lang="fr-FR" altLang="fr-FR" sz="10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fr-FR" altLang="fr-FR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65688-7B64-4AA9-8625-21D18AA5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Focus sur les vœux multiples </a:t>
            </a:r>
            <a:br>
              <a:rPr lang="fr-FR" b="1" dirty="0"/>
            </a:br>
            <a:r>
              <a:rPr lang="fr-FR" b="1" dirty="0"/>
              <a:t>sur parcoursup.fr (4/4)</a:t>
            </a:r>
          </a:p>
        </p:txBody>
      </p:sp>
      <p:sp>
        <p:nvSpPr>
          <p:cNvPr id="45059" name="Espace réservé du numéro de diapositive 4">
            <a:extLst>
              <a:ext uri="{FF2B5EF4-FFF2-40B4-BE49-F238E27FC236}">
                <a16:creationId xmlns:a16="http://schemas.microsoft.com/office/drawing/2014/main" id="{8067990E-A0EE-4D3B-995B-6DB072065F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8167688" y="6146800"/>
            <a:ext cx="450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8F8E4C1-666F-4504-876C-65CAC1F20958}" type="slidenum">
              <a:rPr lang="fr-FR" altLang="fr-FR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45060" name="Espace réservé du texte 5">
            <a:extLst>
              <a:ext uri="{FF2B5EF4-FFF2-40B4-BE49-F238E27FC236}">
                <a16:creationId xmlns:a16="http://schemas.microsoft.com/office/drawing/2014/main" id="{F1FB154F-585E-45C9-8492-E1B5A7C06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150" y="1020763"/>
            <a:ext cx="8999538" cy="4826000"/>
          </a:xfrm>
        </p:spPr>
        <p:txBody>
          <a:bodyPr/>
          <a:lstStyle/>
          <a:p>
            <a:pPr lvl="2" fontAlgn="base">
              <a:spcAft>
                <a:spcPct val="0"/>
              </a:spcAft>
              <a:buClr>
                <a:srgbClr val="F28E65"/>
              </a:buClr>
              <a:buFont typeface="Arial" panose="020B0604020202020204" pitchFamily="34" charset="0"/>
              <a:buNone/>
            </a:pPr>
            <a:endParaRPr lang="fr-FR" altLang="fr-FR"/>
          </a:p>
          <a:p>
            <a:pPr fontAlgn="base">
              <a:spcAft>
                <a:spcPct val="0"/>
              </a:spcAft>
            </a:pPr>
            <a:r>
              <a:rPr lang="fr-FR" altLang="fr-FR" b="1"/>
              <a:t> Cas particuliers des écoles d’ingénieurs et des écoles de commerce :</a:t>
            </a:r>
            <a:endParaRPr lang="fr-FR" altLang="fr-FR"/>
          </a:p>
          <a:p>
            <a:pPr lvl="1" fontAlgn="base">
              <a:lnSpc>
                <a:spcPct val="110000"/>
              </a:lnSpc>
              <a:spcAft>
                <a:spcPct val="0"/>
              </a:spcAft>
              <a:buFont typeface="Arial-ItalicMT"/>
              <a:buChar char="&gt;"/>
            </a:pPr>
            <a:endParaRPr lang="fr-FR" altLang="fr-FR" sz="1200"/>
          </a:p>
          <a:p>
            <a:pPr lvl="1" fontAlgn="base">
              <a:lnSpc>
                <a:spcPct val="110000"/>
              </a:lnSpc>
              <a:spcAft>
                <a:spcPct val="0"/>
              </a:spcAft>
              <a:buFont typeface="Arial-ItalicMT"/>
              <a:buChar char="&gt;"/>
            </a:pPr>
            <a:r>
              <a:rPr lang="fr-FR" altLang="fr-FR" sz="1600"/>
              <a:t>Elles peuvent se regrouper par réseaux d’établissements pour recruter leurs futurs étudiants à partir d’un concours commun</a:t>
            </a:r>
          </a:p>
          <a:p>
            <a:pPr lvl="1" fontAlgn="base">
              <a:lnSpc>
                <a:spcPct val="110000"/>
              </a:lnSpc>
              <a:spcAft>
                <a:spcPct val="0"/>
              </a:spcAft>
              <a:buFont typeface="Arial-ItalicMT"/>
              <a:buChar char="&gt;"/>
            </a:pPr>
            <a:endParaRPr lang="fr-FR" altLang="fr-FR" sz="1600"/>
          </a:p>
          <a:p>
            <a:pPr lvl="1" fontAlgn="base">
              <a:lnSpc>
                <a:spcPct val="110000"/>
              </a:lnSpc>
              <a:spcAft>
                <a:spcPct val="0"/>
              </a:spcAft>
              <a:buFont typeface="Arial-ItalicMT"/>
              <a:buChar char="&gt;"/>
            </a:pPr>
            <a:r>
              <a:rPr lang="fr-FR" altLang="fr-FR" sz="1600"/>
              <a:t>Le lycéen qui demande ce type d’école formule un vœu multiple</a:t>
            </a:r>
          </a:p>
          <a:p>
            <a:pPr lvl="1" fontAlgn="base">
              <a:lnSpc>
                <a:spcPct val="110000"/>
              </a:lnSpc>
              <a:spcAft>
                <a:spcPct val="0"/>
              </a:spcAft>
              <a:buFont typeface="Arial-ItalicMT"/>
              <a:buChar char="&gt;"/>
            </a:pPr>
            <a:endParaRPr lang="fr-FR" altLang="fr-FR" sz="1600"/>
          </a:p>
          <a:p>
            <a:pPr lvl="1" fontAlgn="base">
              <a:lnSpc>
                <a:spcPct val="110000"/>
              </a:lnSpc>
              <a:spcAft>
                <a:spcPct val="0"/>
              </a:spcAft>
              <a:buFont typeface="Arial-ItalicMT"/>
              <a:buChar char="&gt;"/>
            </a:pPr>
            <a:r>
              <a:rPr lang="fr-FR" altLang="fr-FR" sz="1600"/>
              <a:t>Chaque école du réseau correspond à un sous-vœu</a:t>
            </a:r>
          </a:p>
          <a:p>
            <a:pPr lvl="1" fontAlgn="base">
              <a:lnSpc>
                <a:spcPct val="110000"/>
              </a:lnSpc>
              <a:spcAft>
                <a:spcPct val="0"/>
              </a:spcAft>
              <a:buFont typeface="Arial-ItalicMT"/>
              <a:buChar char="&gt;"/>
            </a:pPr>
            <a:endParaRPr lang="fr-FR" altLang="fr-FR" sz="1600"/>
          </a:p>
          <a:p>
            <a:pPr lvl="1" fontAlgn="base">
              <a:lnSpc>
                <a:spcPct val="110000"/>
              </a:lnSpc>
              <a:spcAft>
                <a:spcPct val="0"/>
              </a:spcAft>
              <a:buFont typeface="Arial-ItalicMT"/>
              <a:buChar char="&gt;"/>
            </a:pPr>
            <a:r>
              <a:rPr lang="fr-FR" altLang="fr-FR" sz="1600"/>
              <a:t>Le nombre de sous-vœux n’est pas limité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BC7553A-9E3E-4E15-88BC-8BB909950117}"/>
              </a:ext>
            </a:extLst>
          </p:cNvPr>
          <p:cNvSpPr/>
          <p:nvPr/>
        </p:nvSpPr>
        <p:spPr>
          <a:xfrm rot="606903">
            <a:off x="7075488" y="5603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070821EC-05A7-4735-9AC4-0299FF1A0A6F}"/>
              </a:ext>
            </a:extLst>
          </p:cNvPr>
          <p:cNvSpPr/>
          <p:nvPr/>
        </p:nvSpPr>
        <p:spPr>
          <a:xfrm>
            <a:off x="428625" y="4652963"/>
            <a:ext cx="8280400" cy="1044575"/>
          </a:xfrm>
          <a:prstGeom prst="roundRect">
            <a:avLst/>
          </a:prstGeom>
          <a:solidFill>
            <a:srgbClr val="26338B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prstClr val="white"/>
                </a:solidFill>
                <a:sym typeface="Wingdings" panose="05000000000000000000" pitchFamily="2" charset="2"/>
              </a:rPr>
              <a:t>Une demande d’admission dans un réseau d’écoles regroupées compte pour un vœu </a:t>
            </a:r>
          </a:p>
          <a:p>
            <a:pPr marL="2857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Les sous-vœux portant sur les écoles choisies ne sont pas comptés dans le nombre maximum de sous-vœux autorisé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97F98-BF61-437D-9CE8-285AA470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7107" name="Espace réservé du texte 2">
            <a:extLst>
              <a:ext uri="{FF2B5EF4-FFF2-40B4-BE49-F238E27FC236}">
                <a16:creationId xmlns:a16="http://schemas.microsoft.com/office/drawing/2014/main" id="{C1DA1DAF-FE76-4535-B86C-87980022F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25" y="1471613"/>
            <a:ext cx="7881938" cy="459898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endParaRPr lang="fr-FR" altLang="fr-FR"/>
          </a:p>
        </p:txBody>
      </p:sp>
      <p:pic>
        <p:nvPicPr>
          <p:cNvPr id="47108" name="Image 4">
            <a:extLst>
              <a:ext uri="{FF2B5EF4-FFF2-40B4-BE49-F238E27FC236}">
                <a16:creationId xmlns:a16="http://schemas.microsoft.com/office/drawing/2014/main" id="{6EBDD71C-40B6-4236-8282-CF521182F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790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5043BA-3A94-41D4-A045-C02130E89EF0}"/>
              </a:ext>
            </a:extLst>
          </p:cNvPr>
          <p:cNvSpPr/>
          <p:nvPr/>
        </p:nvSpPr>
        <p:spPr>
          <a:xfrm>
            <a:off x="2601913" y="1781175"/>
            <a:ext cx="1781175" cy="371475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68720DB9-EF5A-442A-8A89-F08573C31B6C}"/>
                  </a:ext>
                </a:extLst>
              </p14:cNvPr>
              <p14:cNvContentPartPr/>
              <p14:nvPr/>
            </p14:nvContentPartPr>
            <p14:xfrm>
              <a:off x="3257370" y="1734885"/>
              <a:ext cx="728640" cy="37968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68720DB9-EF5A-442A-8A89-F08573C31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5271" y="1692778"/>
                <a:ext cx="812119" cy="463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46280BDE-6965-40DF-8E1D-0DD7E1C1E465}"/>
                  </a:ext>
                </a:extLst>
              </p14:cNvPr>
              <p14:cNvContentPartPr/>
              <p14:nvPr/>
            </p14:nvContentPartPr>
            <p14:xfrm>
              <a:off x="-3086310" y="256965"/>
              <a:ext cx="240" cy="24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46280BDE-6965-40DF-8E1D-0DD7E1C1E4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114390" y="228885"/>
                <a:ext cx="55920" cy="55920"/>
              </a:xfrm>
              <a:prstGeom prst="rect">
                <a:avLst/>
              </a:prstGeom>
            </p:spPr>
          </p:pic>
        </mc:Fallback>
      </mc:AlternateContent>
      <p:sp>
        <p:nvSpPr>
          <p:cNvPr id="47112" name="Espace réservé du numéro de diapositive 3">
            <a:extLst>
              <a:ext uri="{FF2B5EF4-FFF2-40B4-BE49-F238E27FC236}">
                <a16:creationId xmlns:a16="http://schemas.microsoft.com/office/drawing/2014/main" id="{A67486CE-EBD5-45B6-9D53-578094016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07125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7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5007D6F-E7FB-4C70-B008-9AA91E04BE27}" type="slidenum">
              <a:rPr lang="fr-FR" altLang="fr-FR" sz="10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fr-FR" altLang="fr-FR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57712-00D7-413C-AD9B-238473A9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L’examen du conseil de classe </a:t>
            </a:r>
            <a:br>
              <a:rPr lang="fr-FR" b="1" dirty="0"/>
            </a:br>
            <a:r>
              <a:rPr lang="fr-FR" b="1" dirty="0"/>
              <a:t>et la fiche avenir</a:t>
            </a:r>
          </a:p>
        </p:txBody>
      </p:sp>
      <p:sp>
        <p:nvSpPr>
          <p:cNvPr id="48131" name="Espace réservé du numéro de diapositive 4">
            <a:extLst>
              <a:ext uri="{FF2B5EF4-FFF2-40B4-BE49-F238E27FC236}">
                <a16:creationId xmlns:a16="http://schemas.microsoft.com/office/drawing/2014/main" id="{A72E0BC1-E514-44B8-8E7E-80F95AED81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8158163" y="6146800"/>
            <a:ext cx="450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58FAF68-57A4-4FD0-91BC-782C1B5194BF}" type="slidenum">
              <a:rPr lang="fr-FR" altLang="fr-FR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2E104F0-73E9-4FCE-9EA1-2F172C4E8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393825"/>
            <a:ext cx="8797925" cy="4264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b="1" dirty="0"/>
              <a:t> Rôle renforcé du conseil de classe de terminale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sz="1600" b="1" dirty="0">
                <a:solidFill>
                  <a:srgbClr val="51BAAA"/>
                </a:solidFill>
              </a:rPr>
              <a:t>2</a:t>
            </a:r>
            <a:r>
              <a:rPr lang="fr-FR" sz="1600" b="1" baseline="30000" dirty="0">
                <a:solidFill>
                  <a:srgbClr val="51BAAA"/>
                </a:solidFill>
              </a:rPr>
              <a:t>ème</a:t>
            </a:r>
            <a:r>
              <a:rPr lang="fr-FR" sz="1600" b="1" dirty="0">
                <a:solidFill>
                  <a:srgbClr val="51BAAA"/>
                </a:solidFill>
              </a:rPr>
              <a:t> conseil de classe (entre le 14 et le 31 mars 2018)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examine les vœux de chaque élève avec </a:t>
            </a:r>
            <a:r>
              <a:rPr lang="fr-FR" b="1" dirty="0">
                <a:solidFill>
                  <a:srgbClr val="F28E65"/>
                </a:solidFill>
              </a:rPr>
              <a:t>bienveillance et confiance </a:t>
            </a:r>
            <a:r>
              <a:rPr lang="fr-FR" dirty="0"/>
              <a:t>dans le potentiel de chacun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pour chaque vœu saisi par l’élève sur parcoursup.fr : les professeurs formulent une appréciation et le proviseur donne un avis sur une </a:t>
            </a:r>
            <a:r>
              <a:rPr lang="fr-FR" b="1" dirty="0">
                <a:solidFill>
                  <a:srgbClr val="F28E65"/>
                </a:solidFill>
              </a:rPr>
              <a:t>fiche Avenir </a:t>
            </a:r>
            <a:r>
              <a:rPr lang="fr-FR" b="1" dirty="0"/>
              <a:t>transmise par la plateforme à chaque établissement dispensant une formation d’enseignement supérieur choisi </a:t>
            </a:r>
            <a:r>
              <a:rPr lang="fr-FR" dirty="0"/>
              <a:t>par l’élève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/>
              <a:t> La fiche Avenir associée à chaque vœu est consultable par les élèves et leurs familles sur parcoursup.fr à partir du 22 mai </a:t>
            </a:r>
          </a:p>
          <a:p>
            <a:pPr lvl="2">
              <a:lnSpc>
                <a:spcPct val="120000"/>
              </a:lnSpc>
              <a:buClr>
                <a:srgbClr val="F28E65"/>
              </a:buClr>
              <a:defRPr/>
            </a:pPr>
            <a:endParaRPr lang="fr-FR" dirty="0"/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2">
              <a:buClr>
                <a:srgbClr val="1B8ED9"/>
              </a:buClr>
              <a:defRPr/>
            </a:pPr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BE700B-E118-4D7C-9E9A-B2B6632080BA}"/>
              </a:ext>
            </a:extLst>
          </p:cNvPr>
          <p:cNvSpPr/>
          <p:nvPr/>
        </p:nvSpPr>
        <p:spPr>
          <a:xfrm rot="606903">
            <a:off x="6311900" y="481013"/>
            <a:ext cx="2627313" cy="1150937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Fin de saisie des vœux 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13 mars (soir)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Avis équipe pédagogique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du 14 au 31 mars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74A2C0-B8B5-49A8-8D1E-719E2259AF24}"/>
              </a:ext>
            </a:extLst>
          </p:cNvPr>
          <p:cNvSpPr txBox="1"/>
          <p:nvPr/>
        </p:nvSpPr>
        <p:spPr>
          <a:xfrm>
            <a:off x="1057275" y="4527143"/>
            <a:ext cx="7075249" cy="118494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>
                <a:solidFill>
                  <a:srgbClr val="26338B"/>
                </a:solidFill>
                <a:latin typeface="+mn-lt"/>
                <a:cs typeface="+mn-cs"/>
              </a:rPr>
              <a:t>Elle comprend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les notes de l’élève (moyennes de terminale, appréciation des professeurs par discipline, positionnement dans la classe) Les moyennes sont pondérées.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l’appréciation complémentaire du professeur principal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l’avis du chef d’établissement (cohérence vœu / motivation, capacité à réussir)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2B745-3C41-40D4-965F-12D4E3DA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Un modèle d’admission simple, juste et transparent </a:t>
            </a:r>
          </a:p>
        </p:txBody>
      </p:sp>
      <p:sp>
        <p:nvSpPr>
          <p:cNvPr id="50179" name="Espace réservé du numéro de diapositive 4">
            <a:extLst>
              <a:ext uri="{FF2B5EF4-FFF2-40B4-BE49-F238E27FC236}">
                <a16:creationId xmlns:a16="http://schemas.microsoft.com/office/drawing/2014/main" id="{AF4A6ED1-F0DF-4DAF-A550-12AED13F00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8167688" y="6146800"/>
            <a:ext cx="450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E1DCFD4-8855-44B8-B850-3B471566D0B2}" type="slidenum">
              <a:rPr lang="fr-FR" altLang="fr-FR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55F96C-E3A6-4556-A6EA-04E081285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0625"/>
            <a:ext cx="8924925" cy="4848225"/>
          </a:xfrm>
        </p:spPr>
        <p:txBody>
          <a:bodyPr rtlCol="0">
            <a:normAutofit/>
          </a:bodyPr>
          <a:lstStyle/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/>
              <a:t> La prise en compte du profil et du projet de chaque lycéen</a:t>
            </a:r>
            <a:endParaRPr lang="fr-FR" b="1" dirty="0"/>
          </a:p>
          <a:p>
            <a:pPr lvl="1">
              <a:defRPr/>
            </a:pPr>
            <a:endParaRPr lang="fr-FR" b="1" dirty="0"/>
          </a:p>
          <a:p>
            <a:pPr lvl="1">
              <a:defRPr/>
            </a:pPr>
            <a:r>
              <a:rPr lang="fr-FR" sz="1600" b="1" dirty="0"/>
              <a:t>Pour </a:t>
            </a:r>
            <a:r>
              <a:rPr lang="fr-FR" sz="1600" b="1" dirty="0">
                <a:solidFill>
                  <a:srgbClr val="F28E65"/>
                </a:solidFill>
              </a:rPr>
              <a:t>l’admission dans les formations sélectives (CPGE, BTS, DUT, écoles…)</a:t>
            </a:r>
            <a:r>
              <a:rPr lang="fr-FR" sz="1600" b="1" dirty="0"/>
              <a:t> 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pas de changement : admission sur dossier ou par concours des lycéens de toutes les académies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spécificités pour l’accès des bacheliers professionnels / technologiques  en BTS / DUT (</a:t>
            </a:r>
            <a:r>
              <a:rPr lang="fr-FR" dirty="0" err="1"/>
              <a:t>cf</a:t>
            </a:r>
            <a:r>
              <a:rPr lang="fr-FR" dirty="0"/>
              <a:t> diapo 35)</a:t>
            </a:r>
            <a:endParaRPr lang="fr-FR" dirty="0">
              <a:solidFill>
                <a:srgbClr val="00B050"/>
              </a:solidFill>
            </a:endParaRP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  <a:p>
            <a:pPr lvl="1">
              <a:defRPr/>
            </a:pPr>
            <a:r>
              <a:rPr lang="fr-FR" sz="1600" b="1" dirty="0"/>
              <a:t>Pour </a:t>
            </a:r>
            <a:r>
              <a:rPr lang="fr-FR" sz="1600" b="1" dirty="0">
                <a:solidFill>
                  <a:srgbClr val="F28E65"/>
                </a:solidFill>
              </a:rPr>
              <a:t>l’admission dans les formations non sélectives (licences) et la PACES </a:t>
            </a:r>
            <a:r>
              <a:rPr lang="fr-FR" sz="1600" dirty="0">
                <a:solidFill>
                  <a:srgbClr val="F28E65"/>
                </a:solidFill>
              </a:rPr>
              <a:t>(1</a:t>
            </a:r>
            <a:r>
              <a:rPr lang="fr-FR" sz="1600" baseline="30000" dirty="0">
                <a:solidFill>
                  <a:srgbClr val="F28E65"/>
                </a:solidFill>
              </a:rPr>
              <a:t>ère</a:t>
            </a:r>
            <a:r>
              <a:rPr lang="fr-FR" sz="1600" dirty="0">
                <a:solidFill>
                  <a:srgbClr val="F28E65"/>
                </a:solidFill>
              </a:rPr>
              <a:t> année commune aux études de santé)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la règle : un lycéen </a:t>
            </a:r>
            <a:r>
              <a:rPr lang="fr-FR" b="1" dirty="0"/>
              <a:t>peut accéder à la licence de son choix à l’université</a:t>
            </a:r>
            <a:endParaRPr lang="fr-FR" dirty="0"/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l’université peut lui proposer</a:t>
            </a:r>
            <a:r>
              <a:rPr lang="fr-FR" b="1" dirty="0"/>
              <a:t> un parcours de formation personnalisé </a:t>
            </a:r>
            <a:r>
              <a:rPr lang="fr-FR" dirty="0"/>
              <a:t>(stage de remise à niveau, cursus adapté…) pour consolider son profil et favoriser sa réussite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b="1" dirty="0"/>
              <a:t>si le nombre de vœux reçus est supérieur au nombre de places disponibles (filières les plus demandées) </a:t>
            </a:r>
            <a:r>
              <a:rPr lang="fr-FR" dirty="0"/>
              <a:t>: PACES, Droit, Psychologie, STAPS</a:t>
            </a:r>
          </a:p>
          <a:p>
            <a:pPr marL="1092200" lvl="4" indent="-285750"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FF0000"/>
                </a:solidFill>
              </a:rPr>
              <a:t>les vœux sont ordonnés après que les dossiers des lycéens ont été étudiés pour vérifier leur </a:t>
            </a:r>
            <a:r>
              <a:rPr lang="fr-FR" sz="1500" b="1" dirty="0">
                <a:solidFill>
                  <a:srgbClr val="FF0000"/>
                </a:solidFill>
              </a:rPr>
              <a:t>adéquation </a:t>
            </a:r>
            <a:r>
              <a:rPr lang="fr-FR" sz="1500" dirty="0">
                <a:solidFill>
                  <a:srgbClr val="FF0000"/>
                </a:solidFill>
              </a:rPr>
              <a:t>avec la formation demandée </a:t>
            </a:r>
          </a:p>
          <a:p>
            <a:pPr marL="1092200" lvl="4" indent="-285750"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/>
              <a:t>l’université accepte des candidats provenant de tout le territoire </a:t>
            </a:r>
            <a:r>
              <a:rPr lang="fr-FR" sz="1500" dirty="0"/>
              <a:t>mais un pourcentage maximum de candidats ne provenant pas de son secteur de recrutement pourra être fixé par le recteur pour chaque licence.</a:t>
            </a:r>
            <a:endParaRPr lang="fr-FR" dirty="0"/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A349A-1F57-46D3-83C0-C440DA9F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L’accompagnement pour élaborer son projet d’orientation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F19CB45C-9573-405D-93FB-46D36AE698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7A0D6A1-D690-46EE-92C6-25BA4E1091FC}" type="slidenum">
              <a:rPr lang="fr-FR" altLang="fr-FR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fr-FR" altLang="fr-FR" sz="1000">
              <a:solidFill>
                <a:schemeClr val="bg1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E4E38A-C2F7-4550-8CE5-5901C167E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19063" y="1770063"/>
            <a:ext cx="3552826" cy="4613275"/>
          </a:xfrm>
        </p:spPr>
        <p:txBody>
          <a:bodyPr rtlCol="0">
            <a:normAutofit lnSpcReduction="10000"/>
          </a:bodyPr>
          <a:lstStyle/>
          <a:p>
            <a:pPr lvl="1">
              <a:defRPr/>
            </a:pPr>
            <a:r>
              <a:rPr lang="fr-FR" b="1" dirty="0"/>
              <a:t>Découvrir </a:t>
            </a:r>
            <a:r>
              <a:rPr lang="fr-FR" b="1" dirty="0">
                <a:solidFill>
                  <a:srgbClr val="F28E65"/>
                </a:solidFill>
              </a:rPr>
              <a:t>les filières de formation de l’enseignement supérieur</a:t>
            </a:r>
            <a:br>
              <a:rPr lang="fr-FR" b="1" dirty="0">
                <a:solidFill>
                  <a:srgbClr val="F28E65"/>
                </a:solidFill>
              </a:rPr>
            </a:br>
            <a:r>
              <a:rPr lang="fr-FR" b="1" dirty="0">
                <a:solidFill>
                  <a:srgbClr val="F28E65"/>
                </a:solidFill>
              </a:rPr>
              <a:t> </a:t>
            </a:r>
          </a:p>
          <a:p>
            <a:pPr lvl="1">
              <a:defRPr/>
            </a:pPr>
            <a:r>
              <a:rPr lang="fr-FR" b="1" dirty="0"/>
              <a:t>Comprendre </a:t>
            </a:r>
            <a:r>
              <a:rPr lang="fr-FR" b="1" dirty="0">
                <a:solidFill>
                  <a:srgbClr val="F28E65"/>
                </a:solidFill>
              </a:rPr>
              <a:t>le contenu des formations, les connaissances et compétences attendues</a:t>
            </a:r>
            <a:br>
              <a:rPr lang="fr-FR" b="1" dirty="0">
                <a:solidFill>
                  <a:srgbClr val="F28E65"/>
                </a:solidFill>
              </a:rPr>
            </a:br>
            <a:endParaRPr lang="fr-FR" b="1" dirty="0"/>
          </a:p>
          <a:p>
            <a:pPr lvl="1">
              <a:defRPr/>
            </a:pPr>
            <a:r>
              <a:rPr lang="fr-FR" b="1" dirty="0"/>
              <a:t>Découvrir des </a:t>
            </a:r>
            <a:r>
              <a:rPr lang="fr-FR" b="1" dirty="0">
                <a:solidFill>
                  <a:srgbClr val="F28E65"/>
                </a:solidFill>
              </a:rPr>
              <a:t>métiers et les parcours</a:t>
            </a:r>
            <a:r>
              <a:rPr lang="fr-FR" b="1" dirty="0"/>
              <a:t> jusqu’à l’insertion professionnelle</a:t>
            </a:r>
            <a:br>
              <a:rPr lang="fr-FR" b="1" dirty="0"/>
            </a:br>
            <a:r>
              <a:rPr lang="fr-FR" b="1" dirty="0"/>
              <a:t> </a:t>
            </a:r>
          </a:p>
          <a:p>
            <a:pPr lvl="1">
              <a:defRPr/>
            </a:pPr>
            <a:r>
              <a:rPr lang="fr-FR" b="1" dirty="0"/>
              <a:t>Connaître </a:t>
            </a:r>
            <a:r>
              <a:rPr lang="fr-FR" b="1" dirty="0">
                <a:solidFill>
                  <a:srgbClr val="F28E65"/>
                </a:solidFill>
              </a:rPr>
              <a:t>les caractéristiques des filières les plus demandées </a:t>
            </a:r>
            <a:r>
              <a:rPr lang="fr-FR" dirty="0"/>
              <a:t>(STAPS, Droit, Psychologie, PACES…) et </a:t>
            </a:r>
            <a:r>
              <a:rPr lang="fr-FR" b="1" dirty="0"/>
              <a:t>les opportunités des filières d’avenir</a:t>
            </a:r>
            <a:br>
              <a:rPr lang="fr-FR" dirty="0"/>
            </a:br>
            <a:endParaRPr lang="fr-FR" dirty="0"/>
          </a:p>
          <a:p>
            <a:pPr lvl="1">
              <a:defRPr/>
            </a:pPr>
            <a:r>
              <a:rPr lang="fr-FR" b="1" dirty="0"/>
              <a:t>Échanger</a:t>
            </a:r>
            <a:r>
              <a:rPr lang="fr-FR" dirty="0"/>
              <a:t> par chat, mail ou téléphone avec des conseillers et des étudiants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6DEAB4-7F05-4881-8E99-75A511C5A6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86163" y="1957388"/>
            <a:ext cx="5405437" cy="372903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552B274-D36F-452E-AF32-20F74FA8C7E0}"/>
              </a:ext>
            </a:extLst>
          </p:cNvPr>
          <p:cNvSpPr/>
          <p:nvPr/>
        </p:nvSpPr>
        <p:spPr>
          <a:xfrm rot="606903">
            <a:off x="7121525" y="752475"/>
            <a:ext cx="1901825" cy="874713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/>
              <a:t>Accompagnement à l’orientation dès le 1</a:t>
            </a:r>
            <a:r>
              <a:rPr lang="fr-FR" sz="1200" b="1" baseline="30000" dirty="0"/>
              <a:t>er</a:t>
            </a:r>
            <a:r>
              <a:rPr lang="fr-FR" sz="1200" b="1" dirty="0"/>
              <a:t> trimestre</a:t>
            </a:r>
          </a:p>
        </p:txBody>
      </p:sp>
      <p:sp>
        <p:nvSpPr>
          <p:cNvPr id="28679" name="Espace réservé du texte 5">
            <a:extLst>
              <a:ext uri="{FF2B5EF4-FFF2-40B4-BE49-F238E27FC236}">
                <a16:creationId xmlns:a16="http://schemas.microsoft.com/office/drawing/2014/main" id="{C267C6B4-D2BE-4B3E-B118-A5DD72078BD6}"/>
              </a:ext>
            </a:extLst>
          </p:cNvPr>
          <p:cNvSpPr txBox="1">
            <a:spLocks/>
          </p:cNvSpPr>
          <p:nvPr/>
        </p:nvSpPr>
        <p:spPr bwMode="auto">
          <a:xfrm>
            <a:off x="130175" y="1276350"/>
            <a:ext cx="72723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627063" indent="-169863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627063" indent="1778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b="1"/>
              <a:t> </a:t>
            </a:r>
            <a:r>
              <a:rPr lang="fr-FR" altLang="fr-FR" b="1">
                <a:hlinkClick r:id="rId4"/>
              </a:rPr>
              <a:t>www.terminales2017-2018.fr</a:t>
            </a:r>
            <a:r>
              <a:rPr lang="fr-FR" altLang="fr-FR" b="1"/>
              <a:t> : un espace en ligne dédié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D281B6-4E46-437E-B4A7-EE7E7CF194DF}"/>
              </a:ext>
            </a:extLst>
          </p:cNvPr>
          <p:cNvSpPr/>
          <p:nvPr/>
        </p:nvSpPr>
        <p:spPr>
          <a:xfrm>
            <a:off x="4371975" y="3524250"/>
            <a:ext cx="4038600" cy="1609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La maîtrise d’œuvre recommande de s’informer sur les sites officiels autant que faire se peut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5C013-A0C2-441E-B8EB-D59FBEED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Un modèle d’admission simple, juste et transparent </a:t>
            </a:r>
          </a:p>
        </p:txBody>
      </p:sp>
      <p:sp>
        <p:nvSpPr>
          <p:cNvPr id="52227" name="Espace réservé du numéro de diapositive 4">
            <a:extLst>
              <a:ext uri="{FF2B5EF4-FFF2-40B4-BE49-F238E27FC236}">
                <a16:creationId xmlns:a16="http://schemas.microsoft.com/office/drawing/2014/main" id="{DEEE3765-41B9-4E96-AC12-CDA797C9D3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8167688" y="6146800"/>
            <a:ext cx="450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4AF4F1B-9390-48DD-8C30-29511BFF8C92}" type="slidenum">
              <a:rPr lang="fr-FR" altLang="fr-FR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0F027B9-2ADB-4DC0-B1FF-73FD051CF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075" y="1255713"/>
            <a:ext cx="8674100" cy="4781550"/>
          </a:xfrm>
        </p:spPr>
        <p:txBody>
          <a:bodyPr rtlCol="0">
            <a:normAutofit lnSpcReduction="10000"/>
          </a:bodyPr>
          <a:lstStyle/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/>
              <a:t> A noter: spécificités pour la voie professionnelle et technologique </a:t>
            </a:r>
            <a:endParaRPr lang="fr-FR" b="1" dirty="0"/>
          </a:p>
          <a:p>
            <a:pPr marL="457200" lvl="1" indent="0">
              <a:buFont typeface="Arial-ItalicMT" charset="0"/>
              <a:buNone/>
              <a:defRPr/>
            </a:pPr>
            <a:endParaRPr lang="fr-FR" b="1" dirty="0"/>
          </a:p>
          <a:p>
            <a:pPr lvl="1">
              <a:defRPr/>
            </a:pPr>
            <a:r>
              <a:rPr lang="fr-FR" sz="1600" b="1" dirty="0"/>
              <a:t>Lycéens de la voie professionnelle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un nombre de </a:t>
            </a:r>
            <a:r>
              <a:rPr lang="fr-FR" sz="1600" b="1" dirty="0">
                <a:solidFill>
                  <a:srgbClr val="F28E65"/>
                </a:solidFill>
              </a:rPr>
              <a:t>places en BTS est réservé aux bacheliers professionnels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23 académies mettent en place </a:t>
            </a:r>
            <a:r>
              <a:rPr lang="fr-FR" sz="1600" b="1" dirty="0">
                <a:solidFill>
                  <a:srgbClr val="F28E65"/>
                </a:solidFill>
              </a:rPr>
              <a:t>l’accès prioritaire des futurs bacheliers professionnels en BTS : ils sont admis sur avis du</a:t>
            </a:r>
            <a:r>
              <a:rPr lang="fr-FR" sz="1600" b="1" dirty="0">
                <a:solidFill>
                  <a:srgbClr val="00B050"/>
                </a:solidFill>
              </a:rPr>
              <a:t> </a:t>
            </a:r>
            <a:r>
              <a:rPr lang="fr-FR" sz="1600" b="1" dirty="0">
                <a:solidFill>
                  <a:srgbClr val="F28E65"/>
                </a:solidFill>
              </a:rPr>
              <a:t>2</a:t>
            </a:r>
            <a:r>
              <a:rPr lang="fr-FR" sz="1600" b="1" baseline="30000" dirty="0">
                <a:solidFill>
                  <a:srgbClr val="F28E65"/>
                </a:solidFill>
              </a:rPr>
              <a:t>ème</a:t>
            </a:r>
            <a:r>
              <a:rPr lang="fr-FR" sz="1600" b="1" dirty="0">
                <a:solidFill>
                  <a:srgbClr val="F28E65"/>
                </a:solidFill>
              </a:rPr>
              <a:t> conseil de classe</a:t>
            </a:r>
            <a:r>
              <a:rPr lang="fr-FR" sz="1600" dirty="0"/>
              <a:t> de terminale</a:t>
            </a:r>
          </a:p>
          <a:p>
            <a:pPr lvl="1">
              <a:defRPr/>
            </a:pPr>
            <a:endParaRPr lang="fr-FR" sz="1800" b="1" dirty="0"/>
          </a:p>
          <a:p>
            <a:pPr lvl="1">
              <a:defRPr/>
            </a:pPr>
            <a:r>
              <a:rPr lang="fr-FR" sz="1600" b="1" dirty="0"/>
              <a:t>Lycéens de la voie technologique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Un nombre de </a:t>
            </a:r>
            <a:r>
              <a:rPr lang="fr-FR" sz="1600" b="1" dirty="0">
                <a:solidFill>
                  <a:srgbClr val="F28E65"/>
                </a:solidFill>
              </a:rPr>
              <a:t>places en DUT est réservé aux bacheliers technologiques</a:t>
            </a:r>
          </a:p>
          <a:p>
            <a:pPr lvl="1">
              <a:defRPr/>
            </a:pPr>
            <a:endParaRPr lang="fr-FR" sz="1400" b="1" dirty="0">
              <a:solidFill>
                <a:srgbClr val="F28E65"/>
              </a:solidFill>
            </a:endParaRPr>
          </a:p>
          <a:p>
            <a:pPr marL="457200" lvl="1" indent="0">
              <a:buFont typeface="Arial-ItalicMT" charset="0"/>
              <a:buNone/>
              <a:defRPr/>
            </a:pPr>
            <a:r>
              <a:rPr lang="fr-FR" sz="1600" dirty="0"/>
              <a:t>Certains lycéens pourront se voir proposer un parcours de formation personnalisé pour favoriser leur réussite</a:t>
            </a:r>
          </a:p>
          <a:p>
            <a:pPr lvl="1">
              <a:defRPr/>
            </a:pPr>
            <a:endParaRPr lang="fr-FR" b="1" dirty="0"/>
          </a:p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/>
              <a:t> A noter : dispositif «meilleurs bacheliers»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sz="1600" dirty="0"/>
              <a:t>Dans chaque lycée, les meilleurs bacheliers de chaque série des voies générale et technologique et de chaque spécialité du bac professionnel pourront bénéficier d’un </a:t>
            </a:r>
            <a:r>
              <a:rPr lang="fr-FR" sz="1600" b="1" dirty="0">
                <a:solidFill>
                  <a:srgbClr val="F28E65"/>
                </a:solidFill>
              </a:rPr>
              <a:t>accès prioritaire à une formation sélective ou non sélective.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54124-9281-4E6A-9F24-3828569D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Un modèle d’admission simple, juste et transparent </a:t>
            </a:r>
          </a:p>
        </p:txBody>
      </p:sp>
      <p:sp>
        <p:nvSpPr>
          <p:cNvPr id="54275" name="Espace réservé du numéro de diapositive 4">
            <a:extLst>
              <a:ext uri="{FF2B5EF4-FFF2-40B4-BE49-F238E27FC236}">
                <a16:creationId xmlns:a16="http://schemas.microsoft.com/office/drawing/2014/main" id="{DCD6F22E-71A7-49B5-9724-4290CAA02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1A2016-76BE-45D7-82B8-B88C9FF739E1}" type="slidenum">
              <a:rPr lang="fr-FR" altLang="fr-FR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DB33D49-8016-49C4-A6DF-123B6A054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675" y="1252538"/>
            <a:ext cx="8878888" cy="4768850"/>
          </a:xfrm>
        </p:spPr>
        <p:txBody>
          <a:bodyPr rtlCol="0">
            <a:normAutofit/>
          </a:bodyPr>
          <a:lstStyle/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/>
              <a:t> La prise en compte du profil et du projet de chaque lycéen</a:t>
            </a:r>
          </a:p>
          <a:p>
            <a:pPr lvl="1">
              <a:defRPr/>
            </a:pPr>
            <a:endParaRPr lang="fr-FR" sz="1200" dirty="0"/>
          </a:p>
          <a:p>
            <a:pPr marL="457200" lvl="1" indent="0">
              <a:buFont typeface="Arial-ItalicMT" charset="0"/>
              <a:buNone/>
              <a:defRPr/>
            </a:pPr>
            <a:endParaRPr lang="fr-FR" sz="1200" dirty="0"/>
          </a:p>
          <a:p>
            <a:pPr marL="457200" lvl="1" indent="0">
              <a:buFont typeface="Arial-ItalicMT" charset="0"/>
              <a:buNone/>
              <a:defRPr/>
            </a:pPr>
            <a:endParaRPr lang="fr-FR" sz="1200" dirty="0"/>
          </a:p>
          <a:p>
            <a:pPr lvl="1">
              <a:defRPr/>
            </a:pPr>
            <a:r>
              <a:rPr lang="fr-FR" sz="1600" b="1" dirty="0"/>
              <a:t>Un lycéen peut </a:t>
            </a:r>
            <a:r>
              <a:rPr lang="fr-FR" sz="1600" b="1" dirty="0">
                <a:solidFill>
                  <a:srgbClr val="F28E65"/>
                </a:solidFill>
              </a:rPr>
              <a:t>demander une année de césure</a:t>
            </a:r>
            <a:r>
              <a:rPr lang="fr-FR" sz="1600" b="1" dirty="0"/>
              <a:t> </a:t>
            </a:r>
            <a:r>
              <a:rPr lang="fr-FR" sz="1600" dirty="0"/>
              <a:t>directement après le bac : possibilité de suspendre temporairement une formation reporter afin d’acquérir une expérience utile pour sa formation ou favoriser son projet</a:t>
            </a:r>
            <a:endParaRPr lang="fr-FR" sz="1400" dirty="0"/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La durée d’une césure peut varier d’un semestre universitaire à une année universitaire </a:t>
            </a:r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la demande de césure est faite lors de la saisie des vœux sur </a:t>
            </a:r>
            <a:r>
              <a:rPr lang="fr-FR" sz="1600" dirty="0" err="1"/>
              <a:t>Parcoursup</a:t>
            </a:r>
            <a:endParaRPr lang="fr-FR" sz="1600" dirty="0"/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l’information est portée à la connaissance de l’établissement au moment de l’inscription administrative</a:t>
            </a:r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la césure n’est pas accordée de droit et un entretien peut être organisé avant décision et signature d’une convention entre le candidat et l’établissement </a:t>
            </a:r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le lycéen est bien inscrit dans la formation qui l’a accepté et bénéficie du statut étudiant pendant toute la période de césure</a:t>
            </a:r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il a un droit de réintégration ou de réinscription à l’issue de la césure</a:t>
            </a:r>
          </a:p>
          <a:p>
            <a:pPr lvl="2">
              <a:buClr>
                <a:srgbClr val="F28E65"/>
              </a:buClr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0">
            <a:extLst>
              <a:ext uri="{FF2B5EF4-FFF2-40B4-BE49-F238E27FC236}">
                <a16:creationId xmlns:a16="http://schemas.microsoft.com/office/drawing/2014/main" id="{029DCAA8-998C-42EA-BBCA-62225534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9CE718-7B48-4BEB-A449-992322354565}"/>
              </a:ext>
            </a:extLst>
          </p:cNvPr>
          <p:cNvSpPr/>
          <p:nvPr/>
        </p:nvSpPr>
        <p:spPr>
          <a:xfrm>
            <a:off x="6338888" y="4763"/>
            <a:ext cx="2486025" cy="34242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b="1" dirty="0">
                <a:solidFill>
                  <a:schemeClr val="bg1"/>
                </a:solidFill>
              </a:rPr>
              <a:t>Selon le cas de figure : </a:t>
            </a:r>
          </a:p>
          <a:p>
            <a:pPr marL="266700" lvl="1">
              <a:defRPr/>
            </a:pPr>
            <a:r>
              <a:rPr lang="fr-FR" sz="1200" b="1" dirty="0">
                <a:solidFill>
                  <a:schemeClr val="bg1"/>
                </a:solidFill>
              </a:rPr>
              <a:t>Le lycéen reçoit une seule proposition d’admission (oui ou oui-si)</a:t>
            </a:r>
            <a:r>
              <a:rPr lang="fr-FR" sz="1200" dirty="0">
                <a:solidFill>
                  <a:schemeClr val="bg1"/>
                </a:solidFill>
              </a:rPr>
              <a:t>: </a:t>
            </a:r>
          </a:p>
          <a:p>
            <a:pPr marL="449263" lvl="1" indent="-182563"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chemeClr val="bg1"/>
                </a:solidFill>
              </a:rPr>
              <a:t>il </a:t>
            </a:r>
            <a:r>
              <a:rPr lang="fr-FR" sz="1200" b="1" dirty="0">
                <a:solidFill>
                  <a:schemeClr val="bg1"/>
                </a:solidFill>
              </a:rPr>
              <a:t>accepte </a:t>
            </a:r>
            <a:r>
              <a:rPr lang="fr-FR" sz="1200" dirty="0">
                <a:solidFill>
                  <a:schemeClr val="bg1"/>
                </a:solidFill>
              </a:rPr>
              <a:t>la proposition (ou y renonce) </a:t>
            </a:r>
          </a:p>
          <a:p>
            <a:pPr marL="449263" lvl="1" indent="-182563"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chemeClr val="bg1"/>
                </a:solidFill>
              </a:rPr>
              <a:t>s’il le souhaite, ses </a:t>
            </a:r>
            <a:r>
              <a:rPr lang="fr-FR" sz="1200" b="1" dirty="0">
                <a:solidFill>
                  <a:schemeClr val="bg1"/>
                </a:solidFill>
              </a:rPr>
              <a:t>autres vœux en attente sont maintenus : </a:t>
            </a:r>
            <a:r>
              <a:rPr lang="fr-FR" sz="1200" dirty="0">
                <a:solidFill>
                  <a:schemeClr val="bg1"/>
                </a:solidFill>
              </a:rPr>
              <a:t>il l’indique sur </a:t>
            </a:r>
            <a:r>
              <a:rPr lang="fr-FR" sz="1200" dirty="0" err="1">
                <a:solidFill>
                  <a:schemeClr val="bg1"/>
                </a:solidFill>
              </a:rPr>
              <a:t>Parcoursup</a:t>
            </a:r>
            <a:endParaRPr lang="fr-FR" sz="1200" dirty="0">
              <a:solidFill>
                <a:schemeClr val="bg1"/>
              </a:solidFill>
            </a:endParaRPr>
          </a:p>
          <a:p>
            <a:pPr marL="449263" lvl="1" indent="-182563"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chemeClr val="bg1"/>
                </a:solidFill>
              </a:rPr>
              <a:t>il </a:t>
            </a:r>
            <a:r>
              <a:rPr lang="fr-FR" sz="1200" b="1" dirty="0">
                <a:solidFill>
                  <a:schemeClr val="bg1"/>
                </a:solidFill>
              </a:rPr>
              <a:t>consulte les modalités d’inscription administrative </a:t>
            </a:r>
            <a:r>
              <a:rPr lang="fr-FR" sz="1200" dirty="0">
                <a:solidFill>
                  <a:schemeClr val="bg1"/>
                </a:solidFill>
              </a:rPr>
              <a:t>de la formation acceptée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4124F-CA95-44EC-9BFC-3458370F1D0F}"/>
              </a:ext>
            </a:extLst>
          </p:cNvPr>
          <p:cNvSpPr/>
          <p:nvPr/>
        </p:nvSpPr>
        <p:spPr>
          <a:xfrm>
            <a:off x="6329363" y="3527425"/>
            <a:ext cx="2505075" cy="3232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1">
              <a:defRPr/>
            </a:pPr>
            <a:r>
              <a:rPr lang="fr-FR" sz="1200" b="1" dirty="0"/>
              <a:t>Accompagnement des bacheliers qui n’ont obtenu aucune proposition d’admission</a:t>
            </a:r>
          </a:p>
          <a:p>
            <a:pPr lvl="1">
              <a:defRPr/>
            </a:pPr>
            <a:endParaRPr lang="fr-FR" sz="1200" dirty="0"/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200" dirty="0"/>
              <a:t>après les résultats du bac, une </a:t>
            </a:r>
            <a:r>
              <a:rPr lang="fr-FR" sz="1200" b="1" dirty="0">
                <a:solidFill>
                  <a:srgbClr val="F28E65"/>
                </a:solidFill>
              </a:rPr>
              <a:t>commission d’accès à l’enseignement supérieur </a:t>
            </a:r>
            <a:r>
              <a:rPr lang="fr-FR" sz="1200" dirty="0"/>
              <a:t>étudie les souhaits de formation prioritaires et les dossiers des bacheliers et fait des propositions de formation au plus près de leurs choix initiaux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6F9D3-9540-44AB-88C4-EC52C2CE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L’Exemple de </a:t>
            </a:r>
            <a:r>
              <a:rPr lang="fr-FR" b="1" dirty="0" err="1"/>
              <a:t>LéA</a:t>
            </a:r>
            <a:r>
              <a:rPr lang="fr-FR" b="1" dirty="0"/>
              <a:t> élève de terminale </a:t>
            </a:r>
          </a:p>
        </p:txBody>
      </p:sp>
      <p:sp>
        <p:nvSpPr>
          <p:cNvPr id="57347" name="Espace réservé du numéro de diapositive 4">
            <a:extLst>
              <a:ext uri="{FF2B5EF4-FFF2-40B4-BE49-F238E27FC236}">
                <a16:creationId xmlns:a16="http://schemas.microsoft.com/office/drawing/2014/main" id="{47D3CA63-CA42-4F24-AD6C-2E0BD22A6B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395D26C-C13E-46DA-9A5E-D3884BFAB239}" type="slidenum">
              <a:rPr lang="fr-FR" altLang="fr-FR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26050-A392-444A-904F-DD5A753AE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563" y="841375"/>
            <a:ext cx="8932862" cy="1177925"/>
          </a:xfrm>
        </p:spPr>
        <p:txBody>
          <a:bodyPr rtlCol="0">
            <a:normAutofit/>
          </a:bodyPr>
          <a:lstStyle/>
          <a:p>
            <a:pPr marL="0" indent="0">
              <a:buFontTx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/>
              <a:t> Léa a fait 8 vœux, tous confirmés. Le 22 mai, elle prend connaissance des décisions des établissements </a:t>
            </a:r>
          </a:p>
          <a:p>
            <a:pPr lvl="1">
              <a:defRPr/>
            </a:pPr>
            <a:endParaRPr lang="fr-FR" dirty="0"/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B0739757-7255-4F8A-86C1-BF564642D379}"/>
              </a:ext>
            </a:extLst>
          </p:cNvPr>
          <p:cNvSpPr/>
          <p:nvPr/>
        </p:nvSpPr>
        <p:spPr>
          <a:xfrm>
            <a:off x="2328863" y="2306638"/>
            <a:ext cx="2557462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6A6AC772-FBF4-43D6-BCD2-418FEDB04643}"/>
              </a:ext>
            </a:extLst>
          </p:cNvPr>
          <p:cNvSpPr/>
          <p:nvPr/>
        </p:nvSpPr>
        <p:spPr>
          <a:xfrm>
            <a:off x="2335213" y="2820988"/>
            <a:ext cx="2555875" cy="252412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15" name="Flèche droite 14">
            <a:extLst>
              <a:ext uri="{FF2B5EF4-FFF2-40B4-BE49-F238E27FC236}">
                <a16:creationId xmlns:a16="http://schemas.microsoft.com/office/drawing/2014/main" id="{55254D07-6BE2-49E6-94E9-4548290A5F7C}"/>
              </a:ext>
            </a:extLst>
          </p:cNvPr>
          <p:cNvSpPr/>
          <p:nvPr/>
        </p:nvSpPr>
        <p:spPr>
          <a:xfrm>
            <a:off x="5099050" y="2317750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C6BF32E6-2861-4144-9480-A9412A483A9E}"/>
              </a:ext>
            </a:extLst>
          </p:cNvPr>
          <p:cNvSpPr/>
          <p:nvPr/>
        </p:nvSpPr>
        <p:spPr>
          <a:xfrm>
            <a:off x="5480050" y="2286000"/>
            <a:ext cx="1081088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57353" name="ZoneTexte 30">
            <a:extLst>
              <a:ext uri="{FF2B5EF4-FFF2-40B4-BE49-F238E27FC236}">
                <a16:creationId xmlns:a16="http://schemas.microsoft.com/office/drawing/2014/main" id="{C34F832E-2911-4C5B-82CC-1511C53A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1941513"/>
            <a:ext cx="28797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22 mai : réponses des établissements</a:t>
            </a:r>
          </a:p>
        </p:txBody>
      </p:sp>
      <p:sp>
        <p:nvSpPr>
          <p:cNvPr id="27" name="Rectangle à coins arrondis 26">
            <a:extLst>
              <a:ext uri="{FF2B5EF4-FFF2-40B4-BE49-F238E27FC236}">
                <a16:creationId xmlns:a16="http://schemas.microsoft.com/office/drawing/2014/main" id="{DCACC57C-685C-40A5-97EB-D16D7E70BC7E}"/>
              </a:ext>
            </a:extLst>
          </p:cNvPr>
          <p:cNvSpPr/>
          <p:nvPr/>
        </p:nvSpPr>
        <p:spPr>
          <a:xfrm>
            <a:off x="563563" y="2351088"/>
            <a:ext cx="115252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CPGE « A »</a:t>
            </a:r>
            <a:endParaRPr lang="fr-FR" sz="1300" b="1" i="1" dirty="0">
              <a:solidFill>
                <a:srgbClr val="26338B"/>
              </a:solidFill>
            </a:endParaRPr>
          </a:p>
        </p:txBody>
      </p:sp>
      <p:sp>
        <p:nvSpPr>
          <p:cNvPr id="57355" name="ZoneTexte 32">
            <a:extLst>
              <a:ext uri="{FF2B5EF4-FFF2-40B4-BE49-F238E27FC236}">
                <a16:creationId xmlns:a16="http://schemas.microsoft.com/office/drawing/2014/main" id="{9FDD5DAD-B658-4CD6-982A-3FBF55051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938338"/>
            <a:ext cx="23034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22 mai : réponses de léa</a:t>
            </a:r>
          </a:p>
        </p:txBody>
      </p:sp>
      <p:sp>
        <p:nvSpPr>
          <p:cNvPr id="57356" name="ZoneTexte 33">
            <a:extLst>
              <a:ext uri="{FF2B5EF4-FFF2-40B4-BE49-F238E27FC236}">
                <a16:creationId xmlns:a16="http://schemas.microsoft.com/office/drawing/2014/main" id="{39A7DF0E-F40B-47C2-9018-863D6DFC8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949450"/>
            <a:ext cx="194468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Vœux de Léa</a:t>
            </a:r>
          </a:p>
        </p:txBody>
      </p:sp>
      <p:sp>
        <p:nvSpPr>
          <p:cNvPr id="57357" name="ZoneTexte 34">
            <a:extLst>
              <a:ext uri="{FF2B5EF4-FFF2-40B4-BE49-F238E27FC236}">
                <a16:creationId xmlns:a16="http://schemas.microsoft.com/office/drawing/2014/main" id="{6B12E632-659A-4207-A95F-E70BD505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2508250"/>
            <a:ext cx="1944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b="1"/>
              <a:t>Réponse avant le 29 mai</a:t>
            </a:r>
          </a:p>
        </p:txBody>
      </p:sp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682FEB4B-D190-4BD0-AE18-3B1FB539E169}"/>
              </a:ext>
            </a:extLst>
          </p:cNvPr>
          <p:cNvSpPr/>
          <p:nvPr/>
        </p:nvSpPr>
        <p:spPr>
          <a:xfrm>
            <a:off x="552450" y="2813050"/>
            <a:ext cx="1152525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BTS « B »</a:t>
            </a:r>
          </a:p>
        </p:txBody>
      </p:sp>
      <p:sp>
        <p:nvSpPr>
          <p:cNvPr id="38" name="Rectangle à coins arrondis 37">
            <a:extLst>
              <a:ext uri="{FF2B5EF4-FFF2-40B4-BE49-F238E27FC236}">
                <a16:creationId xmlns:a16="http://schemas.microsoft.com/office/drawing/2014/main" id="{4966FE1B-FAF0-4FA5-A00C-DD713F63FACB}"/>
              </a:ext>
            </a:extLst>
          </p:cNvPr>
          <p:cNvSpPr/>
          <p:nvPr/>
        </p:nvSpPr>
        <p:spPr>
          <a:xfrm>
            <a:off x="2352675" y="3278188"/>
            <a:ext cx="25558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– SI (proposition d’admission)</a:t>
            </a:r>
          </a:p>
        </p:txBody>
      </p:sp>
      <p:sp>
        <p:nvSpPr>
          <p:cNvPr id="40" name="Flèche droite 39">
            <a:extLst>
              <a:ext uri="{FF2B5EF4-FFF2-40B4-BE49-F238E27FC236}">
                <a16:creationId xmlns:a16="http://schemas.microsoft.com/office/drawing/2014/main" id="{328CA7C3-95B2-4789-89F4-96B723B99FE9}"/>
              </a:ext>
            </a:extLst>
          </p:cNvPr>
          <p:cNvSpPr/>
          <p:nvPr/>
        </p:nvSpPr>
        <p:spPr>
          <a:xfrm>
            <a:off x="5087938" y="330676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1" name="Rectangle à coins arrondis 40">
            <a:extLst>
              <a:ext uri="{FF2B5EF4-FFF2-40B4-BE49-F238E27FC236}">
                <a16:creationId xmlns:a16="http://schemas.microsoft.com/office/drawing/2014/main" id="{3456CACF-8C7D-4F11-9383-A3075C1A0562}"/>
              </a:ext>
            </a:extLst>
          </p:cNvPr>
          <p:cNvSpPr/>
          <p:nvPr/>
        </p:nvSpPr>
        <p:spPr>
          <a:xfrm>
            <a:off x="5476875" y="3275013"/>
            <a:ext cx="1079500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42" name="Rectangle à coins arrondis 41">
            <a:extLst>
              <a:ext uri="{FF2B5EF4-FFF2-40B4-BE49-F238E27FC236}">
                <a16:creationId xmlns:a16="http://schemas.microsoft.com/office/drawing/2014/main" id="{62B6B405-53E9-4CE9-80FF-73D0D9C111B8}"/>
              </a:ext>
            </a:extLst>
          </p:cNvPr>
          <p:cNvSpPr/>
          <p:nvPr/>
        </p:nvSpPr>
        <p:spPr>
          <a:xfrm>
            <a:off x="552450" y="3278188"/>
            <a:ext cx="115252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Licence « C »</a:t>
            </a:r>
          </a:p>
        </p:txBody>
      </p:sp>
      <p:sp>
        <p:nvSpPr>
          <p:cNvPr id="57363" name="ZoneTexte 42">
            <a:extLst>
              <a:ext uri="{FF2B5EF4-FFF2-40B4-BE49-F238E27FC236}">
                <a16:creationId xmlns:a16="http://schemas.microsoft.com/office/drawing/2014/main" id="{0668B91E-7253-4E58-AA73-B31461B6B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3479800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b="1"/>
              <a:t>Réponse avant le 29 mai</a:t>
            </a:r>
          </a:p>
        </p:txBody>
      </p:sp>
      <p:sp>
        <p:nvSpPr>
          <p:cNvPr id="55" name="Rectangle à coins arrondis 54">
            <a:extLst>
              <a:ext uri="{FF2B5EF4-FFF2-40B4-BE49-F238E27FC236}">
                <a16:creationId xmlns:a16="http://schemas.microsoft.com/office/drawing/2014/main" id="{28028272-AC52-4394-AA34-B3F7001A7C1A}"/>
              </a:ext>
            </a:extLst>
          </p:cNvPr>
          <p:cNvSpPr/>
          <p:nvPr/>
        </p:nvSpPr>
        <p:spPr>
          <a:xfrm>
            <a:off x="557213" y="3776663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CPGE « D »</a:t>
            </a:r>
          </a:p>
        </p:txBody>
      </p:sp>
      <p:sp>
        <p:nvSpPr>
          <p:cNvPr id="57" name="Flèche droite 56">
            <a:extLst>
              <a:ext uri="{FF2B5EF4-FFF2-40B4-BE49-F238E27FC236}">
                <a16:creationId xmlns:a16="http://schemas.microsoft.com/office/drawing/2014/main" id="{CAE8C66A-7CBC-4A3C-A62B-83EDD28B5730}"/>
              </a:ext>
            </a:extLst>
          </p:cNvPr>
          <p:cNvSpPr/>
          <p:nvPr/>
        </p:nvSpPr>
        <p:spPr>
          <a:xfrm>
            <a:off x="5105400" y="282416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8" name="Rectangle à coins arrondis 57">
            <a:extLst>
              <a:ext uri="{FF2B5EF4-FFF2-40B4-BE49-F238E27FC236}">
                <a16:creationId xmlns:a16="http://schemas.microsoft.com/office/drawing/2014/main" id="{50966EF7-03CB-407A-B650-6B044A0E579B}"/>
              </a:ext>
            </a:extLst>
          </p:cNvPr>
          <p:cNvSpPr/>
          <p:nvPr/>
        </p:nvSpPr>
        <p:spPr>
          <a:xfrm>
            <a:off x="5486400" y="2782888"/>
            <a:ext cx="1081088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Maintient</a:t>
            </a:r>
          </a:p>
        </p:txBody>
      </p:sp>
      <p:sp>
        <p:nvSpPr>
          <p:cNvPr id="60" name="Rectangle à coins arrondis 59">
            <a:extLst>
              <a:ext uri="{FF2B5EF4-FFF2-40B4-BE49-F238E27FC236}">
                <a16:creationId xmlns:a16="http://schemas.microsoft.com/office/drawing/2014/main" id="{3DCF7DDA-0FEB-4D03-960B-8B42AACDDE82}"/>
              </a:ext>
            </a:extLst>
          </p:cNvPr>
          <p:cNvSpPr/>
          <p:nvPr/>
        </p:nvSpPr>
        <p:spPr>
          <a:xfrm>
            <a:off x="2347913" y="4224338"/>
            <a:ext cx="25558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– SI (proposition d’admission)</a:t>
            </a:r>
          </a:p>
        </p:txBody>
      </p:sp>
      <p:sp>
        <p:nvSpPr>
          <p:cNvPr id="62" name="Flèche droite 61">
            <a:extLst>
              <a:ext uri="{FF2B5EF4-FFF2-40B4-BE49-F238E27FC236}">
                <a16:creationId xmlns:a16="http://schemas.microsoft.com/office/drawing/2014/main" id="{BDEE69AE-D919-4DA8-9AA3-249F7237AA20}"/>
              </a:ext>
            </a:extLst>
          </p:cNvPr>
          <p:cNvSpPr/>
          <p:nvPr/>
        </p:nvSpPr>
        <p:spPr>
          <a:xfrm>
            <a:off x="5084763" y="4235450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3" name="Rectangle à coins arrondis 62">
            <a:extLst>
              <a:ext uri="{FF2B5EF4-FFF2-40B4-BE49-F238E27FC236}">
                <a16:creationId xmlns:a16="http://schemas.microsoft.com/office/drawing/2014/main" id="{3D86AE9D-F48E-4E26-86B0-4ED9365FD09B}"/>
              </a:ext>
            </a:extLst>
          </p:cNvPr>
          <p:cNvSpPr/>
          <p:nvPr/>
        </p:nvSpPr>
        <p:spPr>
          <a:xfrm>
            <a:off x="5473700" y="4213225"/>
            <a:ext cx="1079500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64" name="Rectangle à coins arrondis 63">
            <a:extLst>
              <a:ext uri="{FF2B5EF4-FFF2-40B4-BE49-F238E27FC236}">
                <a16:creationId xmlns:a16="http://schemas.microsoft.com/office/drawing/2014/main" id="{38D722B0-DA5C-4CBE-81B5-C44F23E924BA}"/>
              </a:ext>
            </a:extLst>
          </p:cNvPr>
          <p:cNvSpPr/>
          <p:nvPr/>
        </p:nvSpPr>
        <p:spPr>
          <a:xfrm>
            <a:off x="549275" y="4246563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Licence « E »</a:t>
            </a:r>
          </a:p>
        </p:txBody>
      </p:sp>
      <p:sp>
        <p:nvSpPr>
          <p:cNvPr id="57371" name="ZoneTexte 64">
            <a:extLst>
              <a:ext uri="{FF2B5EF4-FFF2-40B4-BE49-F238E27FC236}">
                <a16:creationId xmlns:a16="http://schemas.microsoft.com/office/drawing/2014/main" id="{EA1BBECC-EAE6-4C4A-83BE-FEC2ACE18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425950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b="1"/>
              <a:t>Réponse avant le 29 mai</a:t>
            </a:r>
          </a:p>
        </p:txBody>
      </p:sp>
      <p:sp>
        <p:nvSpPr>
          <p:cNvPr id="67" name="Rectangle à coins arrondis 66">
            <a:extLst>
              <a:ext uri="{FF2B5EF4-FFF2-40B4-BE49-F238E27FC236}">
                <a16:creationId xmlns:a16="http://schemas.microsoft.com/office/drawing/2014/main" id="{78FE5A39-09A8-4F4F-BEA4-A0563417534B}"/>
              </a:ext>
            </a:extLst>
          </p:cNvPr>
          <p:cNvSpPr/>
          <p:nvPr/>
        </p:nvSpPr>
        <p:spPr>
          <a:xfrm>
            <a:off x="2349500" y="4727575"/>
            <a:ext cx="2555875" cy="252413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69" name="Flèche droite 68">
            <a:extLst>
              <a:ext uri="{FF2B5EF4-FFF2-40B4-BE49-F238E27FC236}">
                <a16:creationId xmlns:a16="http://schemas.microsoft.com/office/drawing/2014/main" id="{1C8A52C3-C812-4BFD-AECE-D67663E65A9C}"/>
              </a:ext>
            </a:extLst>
          </p:cNvPr>
          <p:cNvSpPr/>
          <p:nvPr/>
        </p:nvSpPr>
        <p:spPr>
          <a:xfrm>
            <a:off x="5092700" y="4752975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0" name="Rectangle à coins arrondis 69">
            <a:extLst>
              <a:ext uri="{FF2B5EF4-FFF2-40B4-BE49-F238E27FC236}">
                <a16:creationId xmlns:a16="http://schemas.microsoft.com/office/drawing/2014/main" id="{1E6B25EB-8435-4BDF-9748-EFB16A9334D7}"/>
              </a:ext>
            </a:extLst>
          </p:cNvPr>
          <p:cNvSpPr/>
          <p:nvPr/>
        </p:nvSpPr>
        <p:spPr>
          <a:xfrm>
            <a:off x="5481638" y="4713288"/>
            <a:ext cx="1081087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Accepte</a:t>
            </a:r>
          </a:p>
        </p:txBody>
      </p:sp>
      <p:sp>
        <p:nvSpPr>
          <p:cNvPr id="71" name="Rectangle à coins arrondis 70">
            <a:extLst>
              <a:ext uri="{FF2B5EF4-FFF2-40B4-BE49-F238E27FC236}">
                <a16:creationId xmlns:a16="http://schemas.microsoft.com/office/drawing/2014/main" id="{E1F3757A-D895-4A8F-ADE7-1F637ECB9890}"/>
              </a:ext>
            </a:extLst>
          </p:cNvPr>
          <p:cNvSpPr/>
          <p:nvPr/>
        </p:nvSpPr>
        <p:spPr>
          <a:xfrm>
            <a:off x="557213" y="4699000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F »</a:t>
            </a:r>
          </a:p>
        </p:txBody>
      </p:sp>
      <p:sp>
        <p:nvSpPr>
          <p:cNvPr id="57376" name="ZoneTexte 71">
            <a:extLst>
              <a:ext uri="{FF2B5EF4-FFF2-40B4-BE49-F238E27FC236}">
                <a16:creationId xmlns:a16="http://schemas.microsoft.com/office/drawing/2014/main" id="{CC63D30A-AA35-4417-98E1-30331322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4929188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b="1"/>
              <a:t>Réponse avant le 29 mai</a:t>
            </a:r>
          </a:p>
        </p:txBody>
      </p:sp>
      <p:sp>
        <p:nvSpPr>
          <p:cNvPr id="74" name="Rectangle à coins arrondis 73">
            <a:extLst>
              <a:ext uri="{FF2B5EF4-FFF2-40B4-BE49-F238E27FC236}">
                <a16:creationId xmlns:a16="http://schemas.microsoft.com/office/drawing/2014/main" id="{7125FF1C-1CA6-4E8C-B514-A759CE00C3C5}"/>
              </a:ext>
            </a:extLst>
          </p:cNvPr>
          <p:cNvSpPr/>
          <p:nvPr/>
        </p:nvSpPr>
        <p:spPr>
          <a:xfrm>
            <a:off x="2347913" y="5208588"/>
            <a:ext cx="2555875" cy="250825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76" name="Flèche droite 75">
            <a:extLst>
              <a:ext uri="{FF2B5EF4-FFF2-40B4-BE49-F238E27FC236}">
                <a16:creationId xmlns:a16="http://schemas.microsoft.com/office/drawing/2014/main" id="{A974F170-CA56-4885-BD5A-797C66EA96FD}"/>
              </a:ext>
            </a:extLst>
          </p:cNvPr>
          <p:cNvSpPr/>
          <p:nvPr/>
        </p:nvSpPr>
        <p:spPr>
          <a:xfrm>
            <a:off x="5084763" y="5218113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7" name="Rectangle à coins arrondis 76">
            <a:extLst>
              <a:ext uri="{FF2B5EF4-FFF2-40B4-BE49-F238E27FC236}">
                <a16:creationId xmlns:a16="http://schemas.microsoft.com/office/drawing/2014/main" id="{D2C52BD6-9CF1-426B-B08F-6AFE8FC90FF0}"/>
              </a:ext>
            </a:extLst>
          </p:cNvPr>
          <p:cNvSpPr/>
          <p:nvPr/>
        </p:nvSpPr>
        <p:spPr>
          <a:xfrm>
            <a:off x="5473700" y="5187950"/>
            <a:ext cx="1079500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Maintient</a:t>
            </a:r>
          </a:p>
        </p:txBody>
      </p:sp>
      <p:sp>
        <p:nvSpPr>
          <p:cNvPr id="78" name="Rectangle à coins arrondis 77">
            <a:extLst>
              <a:ext uri="{FF2B5EF4-FFF2-40B4-BE49-F238E27FC236}">
                <a16:creationId xmlns:a16="http://schemas.microsoft.com/office/drawing/2014/main" id="{48430394-FF0B-496F-A7DE-68CD8B364F17}"/>
              </a:ext>
            </a:extLst>
          </p:cNvPr>
          <p:cNvSpPr/>
          <p:nvPr/>
        </p:nvSpPr>
        <p:spPr>
          <a:xfrm>
            <a:off x="549275" y="5164138"/>
            <a:ext cx="115252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G »</a:t>
            </a:r>
          </a:p>
        </p:txBody>
      </p:sp>
      <p:sp>
        <p:nvSpPr>
          <p:cNvPr id="85" name="Rectangle à coins arrondis 84">
            <a:extLst>
              <a:ext uri="{FF2B5EF4-FFF2-40B4-BE49-F238E27FC236}">
                <a16:creationId xmlns:a16="http://schemas.microsoft.com/office/drawing/2014/main" id="{B23E071F-19E8-4FB9-8255-23AE08E365A2}"/>
              </a:ext>
            </a:extLst>
          </p:cNvPr>
          <p:cNvSpPr/>
          <p:nvPr/>
        </p:nvSpPr>
        <p:spPr>
          <a:xfrm>
            <a:off x="557213" y="5629275"/>
            <a:ext cx="1152525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CPGE « H »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411B4C90-3310-4D7D-BCDC-5C1E8DACC079}"/>
              </a:ext>
            </a:extLst>
          </p:cNvPr>
          <p:cNvSpPr/>
          <p:nvPr/>
        </p:nvSpPr>
        <p:spPr>
          <a:xfrm>
            <a:off x="6824663" y="2478088"/>
            <a:ext cx="352425" cy="3132137"/>
          </a:xfrm>
          <a:prstGeom prst="rightBrace">
            <a:avLst/>
          </a:prstGeom>
          <a:ln w="15875">
            <a:solidFill>
              <a:srgbClr val="2633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5DA2A60-5CB9-4A0E-9D87-D7EDA14A701A}"/>
              </a:ext>
            </a:extLst>
          </p:cNvPr>
          <p:cNvSpPr txBox="1"/>
          <p:nvPr/>
        </p:nvSpPr>
        <p:spPr>
          <a:xfrm>
            <a:off x="7335838" y="2357438"/>
            <a:ext cx="1798637" cy="3635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Elle accepte la proposition d’admission en DUT « F 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5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Elle maintient deux vœux en attente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BTS « B » et DUT « G 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Elle choisit donc de renoncer aux trois autres propositions d’admission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CPGE « A », Licence « C » et licence « E 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Elle choisit de renoncer à un vœu en attente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CPGE « H 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</p:txBody>
      </p:sp>
      <p:sp>
        <p:nvSpPr>
          <p:cNvPr id="89" name="Rectangle à coins arrondis 88">
            <a:extLst>
              <a:ext uri="{FF2B5EF4-FFF2-40B4-BE49-F238E27FC236}">
                <a16:creationId xmlns:a16="http://schemas.microsoft.com/office/drawing/2014/main" id="{2871F09F-FFAC-46DF-97AD-77E9FB71B6F7}"/>
              </a:ext>
            </a:extLst>
          </p:cNvPr>
          <p:cNvSpPr/>
          <p:nvPr/>
        </p:nvSpPr>
        <p:spPr>
          <a:xfrm>
            <a:off x="2336800" y="5635625"/>
            <a:ext cx="2555875" cy="252413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91" name="Flèche droite 90">
            <a:extLst>
              <a:ext uri="{FF2B5EF4-FFF2-40B4-BE49-F238E27FC236}">
                <a16:creationId xmlns:a16="http://schemas.microsoft.com/office/drawing/2014/main" id="{0D8865A9-6EFC-4D0B-B619-11DEF848E985}"/>
              </a:ext>
            </a:extLst>
          </p:cNvPr>
          <p:cNvSpPr/>
          <p:nvPr/>
        </p:nvSpPr>
        <p:spPr>
          <a:xfrm>
            <a:off x="5073650" y="5646738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2" name="Rectangle à coins arrondis 91">
            <a:extLst>
              <a:ext uri="{FF2B5EF4-FFF2-40B4-BE49-F238E27FC236}">
                <a16:creationId xmlns:a16="http://schemas.microsoft.com/office/drawing/2014/main" id="{E0C1998D-1AD8-43B2-9DAE-D93056829BDD}"/>
              </a:ext>
            </a:extLst>
          </p:cNvPr>
          <p:cNvSpPr/>
          <p:nvPr/>
        </p:nvSpPr>
        <p:spPr>
          <a:xfrm>
            <a:off x="5462588" y="5616575"/>
            <a:ext cx="1079500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79" name="Flèche droite 78">
            <a:extLst>
              <a:ext uri="{FF2B5EF4-FFF2-40B4-BE49-F238E27FC236}">
                <a16:creationId xmlns:a16="http://schemas.microsoft.com/office/drawing/2014/main" id="{B37EB1DC-17C1-413D-97E2-6F763D313BD0}"/>
              </a:ext>
            </a:extLst>
          </p:cNvPr>
          <p:cNvSpPr/>
          <p:nvPr/>
        </p:nvSpPr>
        <p:spPr>
          <a:xfrm>
            <a:off x="1946275" y="2336800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1" name="Flèche droite 80">
            <a:extLst>
              <a:ext uri="{FF2B5EF4-FFF2-40B4-BE49-F238E27FC236}">
                <a16:creationId xmlns:a16="http://schemas.microsoft.com/office/drawing/2014/main" id="{AA027203-B05E-4FC6-877F-57682BF8A921}"/>
              </a:ext>
            </a:extLst>
          </p:cNvPr>
          <p:cNvSpPr/>
          <p:nvPr/>
        </p:nvSpPr>
        <p:spPr>
          <a:xfrm>
            <a:off x="1935163" y="3308350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2" name="Flèche droite 81">
            <a:extLst>
              <a:ext uri="{FF2B5EF4-FFF2-40B4-BE49-F238E27FC236}">
                <a16:creationId xmlns:a16="http://schemas.microsoft.com/office/drawing/2014/main" id="{E58287D2-5615-41D4-AA38-778E48E1F292}"/>
              </a:ext>
            </a:extLst>
          </p:cNvPr>
          <p:cNvSpPr/>
          <p:nvPr/>
        </p:nvSpPr>
        <p:spPr>
          <a:xfrm>
            <a:off x="1952625" y="284321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3" name="Flèche droite 82">
            <a:extLst>
              <a:ext uri="{FF2B5EF4-FFF2-40B4-BE49-F238E27FC236}">
                <a16:creationId xmlns:a16="http://schemas.microsoft.com/office/drawing/2014/main" id="{54435C04-22E7-4929-963E-46486B7892DF}"/>
              </a:ext>
            </a:extLst>
          </p:cNvPr>
          <p:cNvSpPr/>
          <p:nvPr/>
        </p:nvSpPr>
        <p:spPr>
          <a:xfrm>
            <a:off x="1931988" y="4264025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4" name="Flèche droite 83">
            <a:extLst>
              <a:ext uri="{FF2B5EF4-FFF2-40B4-BE49-F238E27FC236}">
                <a16:creationId xmlns:a16="http://schemas.microsoft.com/office/drawing/2014/main" id="{D6FC3AAD-5316-4522-B19C-20418EE5EBD2}"/>
              </a:ext>
            </a:extLst>
          </p:cNvPr>
          <p:cNvSpPr/>
          <p:nvPr/>
        </p:nvSpPr>
        <p:spPr>
          <a:xfrm>
            <a:off x="1920875" y="4743450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6" name="Flèche droite 85">
            <a:extLst>
              <a:ext uri="{FF2B5EF4-FFF2-40B4-BE49-F238E27FC236}">
                <a16:creationId xmlns:a16="http://schemas.microsoft.com/office/drawing/2014/main" id="{8731A7E3-0D9E-425D-8E8B-CA8E76B33AED}"/>
              </a:ext>
            </a:extLst>
          </p:cNvPr>
          <p:cNvSpPr/>
          <p:nvPr/>
        </p:nvSpPr>
        <p:spPr>
          <a:xfrm>
            <a:off x="1931988" y="5199063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7" name="Flèche droite 86">
            <a:extLst>
              <a:ext uri="{FF2B5EF4-FFF2-40B4-BE49-F238E27FC236}">
                <a16:creationId xmlns:a16="http://schemas.microsoft.com/office/drawing/2014/main" id="{295EDECF-0017-4B1A-9DC9-C35B3D93103E}"/>
              </a:ext>
            </a:extLst>
          </p:cNvPr>
          <p:cNvSpPr/>
          <p:nvPr/>
        </p:nvSpPr>
        <p:spPr>
          <a:xfrm>
            <a:off x="1920875" y="5646738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8" name="Rectangle à coins arrondis 87">
            <a:extLst>
              <a:ext uri="{FF2B5EF4-FFF2-40B4-BE49-F238E27FC236}">
                <a16:creationId xmlns:a16="http://schemas.microsoft.com/office/drawing/2014/main" id="{79EB4BD4-703E-4990-9136-544D8F4390B2}"/>
              </a:ext>
            </a:extLst>
          </p:cNvPr>
          <p:cNvSpPr/>
          <p:nvPr/>
        </p:nvSpPr>
        <p:spPr>
          <a:xfrm>
            <a:off x="2344738" y="3802063"/>
            <a:ext cx="2555875" cy="2524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NON</a:t>
            </a:r>
          </a:p>
        </p:txBody>
      </p:sp>
      <p:sp>
        <p:nvSpPr>
          <p:cNvPr id="94" name="Flèche droite 93">
            <a:extLst>
              <a:ext uri="{FF2B5EF4-FFF2-40B4-BE49-F238E27FC236}">
                <a16:creationId xmlns:a16="http://schemas.microsoft.com/office/drawing/2014/main" id="{7C4287BC-93F7-4667-AD89-A035900E6F99}"/>
              </a:ext>
            </a:extLst>
          </p:cNvPr>
          <p:cNvSpPr/>
          <p:nvPr/>
        </p:nvSpPr>
        <p:spPr>
          <a:xfrm>
            <a:off x="1935163" y="382111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7396" name="ZoneTexte 94">
            <a:extLst>
              <a:ext uri="{FF2B5EF4-FFF2-40B4-BE49-F238E27FC236}">
                <a16:creationId xmlns:a16="http://schemas.microsoft.com/office/drawing/2014/main" id="{80E022D3-1ABE-461A-8D53-5F704C64E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725" y="1938338"/>
            <a:ext cx="1727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La procédure continue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2D9B3BB-4612-4937-85B2-7AD16C1CE8B2}"/>
              </a:ext>
            </a:extLst>
          </p:cNvPr>
          <p:cNvSpPr/>
          <p:nvPr/>
        </p:nvSpPr>
        <p:spPr>
          <a:xfrm>
            <a:off x="2413000" y="5218113"/>
            <a:ext cx="3724275" cy="10017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Léa aura connaissance de son rang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69D2C-C319-45D0-8DB0-6EE61374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L’Exemple de </a:t>
            </a:r>
            <a:r>
              <a:rPr lang="fr-FR" b="1" dirty="0" err="1"/>
              <a:t>léa</a:t>
            </a:r>
            <a:r>
              <a:rPr lang="fr-FR" b="1" dirty="0"/>
              <a:t> élève de terminale </a:t>
            </a:r>
          </a:p>
        </p:txBody>
      </p:sp>
      <p:sp>
        <p:nvSpPr>
          <p:cNvPr id="58371" name="Espace réservé du numéro de diapositive 4">
            <a:extLst>
              <a:ext uri="{FF2B5EF4-FFF2-40B4-BE49-F238E27FC236}">
                <a16:creationId xmlns:a16="http://schemas.microsoft.com/office/drawing/2014/main" id="{AD0CE70A-BF08-4936-BAEE-E0C1C4D52C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8167688" y="6172200"/>
            <a:ext cx="450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8FD249-4C47-4D08-9212-1790C2E14AA1}" type="slidenum">
              <a:rPr lang="fr-FR" altLang="fr-FR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3DC9AB-CE81-44DF-A123-1590E64044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849313"/>
            <a:ext cx="9194800" cy="1176337"/>
          </a:xfrm>
        </p:spPr>
        <p:txBody>
          <a:bodyPr rtlCol="0">
            <a:normAutofit/>
          </a:bodyPr>
          <a:lstStyle/>
          <a:p>
            <a:pPr marL="0" indent="0">
              <a:buFontTx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/>
              <a:t> Le 28 mai, Léa reçoit une nouvelle proposition d’admission pour </a:t>
            </a:r>
          </a:p>
          <a:p>
            <a:pPr marL="0" indent="0">
              <a:buFontTx/>
              <a:buNone/>
              <a:defRPr/>
            </a:pPr>
            <a:r>
              <a:rPr lang="fr-FR" b="1" dirty="0"/>
              <a:t>    le DUT « G », vœu maintenu en attente :</a:t>
            </a:r>
          </a:p>
          <a:p>
            <a:pPr lvl="1">
              <a:defRPr/>
            </a:pPr>
            <a:endParaRPr lang="fr-FR" dirty="0"/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F79F39A2-377E-4993-86E3-DAA57AA1A221}"/>
              </a:ext>
            </a:extLst>
          </p:cNvPr>
          <p:cNvSpPr/>
          <p:nvPr/>
        </p:nvSpPr>
        <p:spPr>
          <a:xfrm>
            <a:off x="1331913" y="2697163"/>
            <a:ext cx="2339975" cy="252412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58374" name="ZoneTexte 33">
            <a:extLst>
              <a:ext uri="{FF2B5EF4-FFF2-40B4-BE49-F238E27FC236}">
                <a16:creationId xmlns:a16="http://schemas.microsoft.com/office/drawing/2014/main" id="{E30FD1D9-C877-48CC-A374-9BC9E759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2163763"/>
            <a:ext cx="2195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Etat des vœux de léa au 27 mai</a:t>
            </a:r>
          </a:p>
        </p:txBody>
      </p:sp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D9B8CC30-935E-41A0-931F-A52E1C8E7324}"/>
              </a:ext>
            </a:extLst>
          </p:cNvPr>
          <p:cNvSpPr/>
          <p:nvPr/>
        </p:nvSpPr>
        <p:spPr>
          <a:xfrm>
            <a:off x="95250" y="2674938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BTS « B »</a:t>
            </a:r>
          </a:p>
        </p:txBody>
      </p:sp>
      <p:sp>
        <p:nvSpPr>
          <p:cNvPr id="67" name="Rectangle à coins arrondis 66">
            <a:extLst>
              <a:ext uri="{FF2B5EF4-FFF2-40B4-BE49-F238E27FC236}">
                <a16:creationId xmlns:a16="http://schemas.microsoft.com/office/drawing/2014/main" id="{4BA120EF-F7B4-4A7F-84A5-0905FDCA9D1C}"/>
              </a:ext>
            </a:extLst>
          </p:cNvPr>
          <p:cNvSpPr/>
          <p:nvPr/>
        </p:nvSpPr>
        <p:spPr>
          <a:xfrm>
            <a:off x="1319213" y="3211513"/>
            <a:ext cx="23399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71" name="Rectangle à coins arrondis 70">
            <a:extLst>
              <a:ext uri="{FF2B5EF4-FFF2-40B4-BE49-F238E27FC236}">
                <a16:creationId xmlns:a16="http://schemas.microsoft.com/office/drawing/2014/main" id="{FBC4919A-C316-41B4-A99E-08EE2399A265}"/>
              </a:ext>
            </a:extLst>
          </p:cNvPr>
          <p:cNvSpPr/>
          <p:nvPr/>
        </p:nvSpPr>
        <p:spPr>
          <a:xfrm>
            <a:off x="100013" y="3197225"/>
            <a:ext cx="1152525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F »</a:t>
            </a:r>
          </a:p>
        </p:txBody>
      </p:sp>
      <p:sp>
        <p:nvSpPr>
          <p:cNvPr id="74" name="Rectangle à coins arrondis 73">
            <a:extLst>
              <a:ext uri="{FF2B5EF4-FFF2-40B4-BE49-F238E27FC236}">
                <a16:creationId xmlns:a16="http://schemas.microsoft.com/office/drawing/2014/main" id="{739A431F-C421-4DB3-8A35-A1A274FA4DDF}"/>
              </a:ext>
            </a:extLst>
          </p:cNvPr>
          <p:cNvSpPr/>
          <p:nvPr/>
        </p:nvSpPr>
        <p:spPr>
          <a:xfrm>
            <a:off x="1311275" y="3738563"/>
            <a:ext cx="2339975" cy="250825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76" name="Flèche droite 75">
            <a:extLst>
              <a:ext uri="{FF2B5EF4-FFF2-40B4-BE49-F238E27FC236}">
                <a16:creationId xmlns:a16="http://schemas.microsoft.com/office/drawing/2014/main" id="{719BDDF1-AA3E-4D95-8CC4-164C3CEE5B62}"/>
              </a:ext>
            </a:extLst>
          </p:cNvPr>
          <p:cNvSpPr/>
          <p:nvPr/>
        </p:nvSpPr>
        <p:spPr>
          <a:xfrm>
            <a:off x="3849688" y="3757613"/>
            <a:ext cx="215900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8" name="Rectangle à coins arrondis 77">
            <a:extLst>
              <a:ext uri="{FF2B5EF4-FFF2-40B4-BE49-F238E27FC236}">
                <a16:creationId xmlns:a16="http://schemas.microsoft.com/office/drawing/2014/main" id="{460308D7-AAC7-47C3-8380-4F2B3149F305}"/>
              </a:ext>
            </a:extLst>
          </p:cNvPr>
          <p:cNvSpPr/>
          <p:nvPr/>
        </p:nvSpPr>
        <p:spPr>
          <a:xfrm>
            <a:off x="92075" y="3724275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G »</a:t>
            </a:r>
          </a:p>
        </p:txBody>
      </p:sp>
      <p:sp>
        <p:nvSpPr>
          <p:cNvPr id="81" name="Rectangle à coins arrondis 80">
            <a:extLst>
              <a:ext uri="{FF2B5EF4-FFF2-40B4-BE49-F238E27FC236}">
                <a16:creationId xmlns:a16="http://schemas.microsoft.com/office/drawing/2014/main" id="{803114DD-60E7-47D0-870F-3805E0FD56CA}"/>
              </a:ext>
            </a:extLst>
          </p:cNvPr>
          <p:cNvSpPr/>
          <p:nvPr/>
        </p:nvSpPr>
        <p:spPr>
          <a:xfrm>
            <a:off x="4173538" y="3716338"/>
            <a:ext cx="23399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82" name="Flèche droite 81">
            <a:extLst>
              <a:ext uri="{FF2B5EF4-FFF2-40B4-BE49-F238E27FC236}">
                <a16:creationId xmlns:a16="http://schemas.microsoft.com/office/drawing/2014/main" id="{0A13E245-C2DF-4064-858E-00479DE97284}"/>
              </a:ext>
            </a:extLst>
          </p:cNvPr>
          <p:cNvSpPr/>
          <p:nvPr/>
        </p:nvSpPr>
        <p:spPr>
          <a:xfrm>
            <a:off x="6646863" y="3754438"/>
            <a:ext cx="215900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3" name="Rectangle à coins arrondis 82">
            <a:extLst>
              <a:ext uri="{FF2B5EF4-FFF2-40B4-BE49-F238E27FC236}">
                <a16:creationId xmlns:a16="http://schemas.microsoft.com/office/drawing/2014/main" id="{52CF6976-6966-4C47-845B-5362F1D9A565}"/>
              </a:ext>
            </a:extLst>
          </p:cNvPr>
          <p:cNvSpPr/>
          <p:nvPr/>
        </p:nvSpPr>
        <p:spPr>
          <a:xfrm>
            <a:off x="6965950" y="3705225"/>
            <a:ext cx="827088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Accepte</a:t>
            </a:r>
          </a:p>
        </p:txBody>
      </p:sp>
      <p:sp>
        <p:nvSpPr>
          <p:cNvPr id="86" name="Flèche droite 85">
            <a:extLst>
              <a:ext uri="{FF2B5EF4-FFF2-40B4-BE49-F238E27FC236}">
                <a16:creationId xmlns:a16="http://schemas.microsoft.com/office/drawing/2014/main" id="{787EA8B3-F9DD-4CF1-9F3B-0662A797F66F}"/>
              </a:ext>
            </a:extLst>
          </p:cNvPr>
          <p:cNvSpPr/>
          <p:nvPr/>
        </p:nvSpPr>
        <p:spPr>
          <a:xfrm>
            <a:off x="3849688" y="3241675"/>
            <a:ext cx="3024187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8" name="Rectangle à coins arrondis 87">
            <a:extLst>
              <a:ext uri="{FF2B5EF4-FFF2-40B4-BE49-F238E27FC236}">
                <a16:creationId xmlns:a16="http://schemas.microsoft.com/office/drawing/2014/main" id="{2AA426AE-EE2F-4085-A352-88F37537B395}"/>
              </a:ext>
            </a:extLst>
          </p:cNvPr>
          <p:cNvSpPr/>
          <p:nvPr/>
        </p:nvSpPr>
        <p:spPr>
          <a:xfrm>
            <a:off x="6970713" y="3236913"/>
            <a:ext cx="82867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94" name="Rectangle à coins arrondis 93">
            <a:extLst>
              <a:ext uri="{FF2B5EF4-FFF2-40B4-BE49-F238E27FC236}">
                <a16:creationId xmlns:a16="http://schemas.microsoft.com/office/drawing/2014/main" id="{048886F0-C05A-44A0-89A6-268CF0218B73}"/>
              </a:ext>
            </a:extLst>
          </p:cNvPr>
          <p:cNvSpPr/>
          <p:nvPr/>
        </p:nvSpPr>
        <p:spPr>
          <a:xfrm>
            <a:off x="6977063" y="2708275"/>
            <a:ext cx="827087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58387" name="ZoneTexte 94">
            <a:extLst>
              <a:ext uri="{FF2B5EF4-FFF2-40B4-BE49-F238E27FC236}">
                <a16:creationId xmlns:a16="http://schemas.microsoft.com/office/drawing/2014/main" id="{96ECC4B3-E78E-4D38-AD18-42CCD556E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3941763"/>
            <a:ext cx="19446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b="1"/>
              <a:t>Réponse avant le 4 </a:t>
            </a:r>
            <a:r>
              <a:rPr lang="fr-FR" altLang="fr-FR" sz="1300" b="1"/>
              <a:t>juin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258F3C-53C1-4CE4-9FBE-39B992E9BEFC}"/>
              </a:ext>
            </a:extLst>
          </p:cNvPr>
          <p:cNvSpPr txBox="1"/>
          <p:nvPr/>
        </p:nvSpPr>
        <p:spPr>
          <a:xfrm>
            <a:off x="1135063" y="4386263"/>
            <a:ext cx="7237412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Léa accepte la proposition d’admission au DUT « G ».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Elle renonce donc au DUT « F » qu’elle avait précédemment accepté et renonce aussi à son vœu de BTS « B » en attente car il l’intéresse moins que le DUT « G » qu’elle vient d’accepter.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defRPr/>
            </a:pPr>
            <a:endParaRPr lang="fr-FR" sz="1400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Il ne lui reste plus qu’à s’inscrire administrativement au DUT « G » une fois les résultats du bac connus.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latin typeface="+mn-lt"/>
              <a:cs typeface="+mn-cs"/>
            </a:endParaRPr>
          </a:p>
        </p:txBody>
      </p:sp>
      <p:sp>
        <p:nvSpPr>
          <p:cNvPr id="58389" name="ZoneTexte 43">
            <a:extLst>
              <a:ext uri="{FF2B5EF4-FFF2-40B4-BE49-F238E27FC236}">
                <a16:creationId xmlns:a16="http://schemas.microsoft.com/office/drawing/2014/main" id="{4C52D4B2-CCED-4122-A08C-7E41157A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2173288"/>
            <a:ext cx="2735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Léa reçoit une nouvelle réponse le 28 mai</a:t>
            </a:r>
          </a:p>
        </p:txBody>
      </p:sp>
      <p:sp>
        <p:nvSpPr>
          <p:cNvPr id="45" name="Flèche droite 44">
            <a:extLst>
              <a:ext uri="{FF2B5EF4-FFF2-40B4-BE49-F238E27FC236}">
                <a16:creationId xmlns:a16="http://schemas.microsoft.com/office/drawing/2014/main" id="{188B013A-ACE4-4610-A12B-9C3D0F613591}"/>
              </a:ext>
            </a:extLst>
          </p:cNvPr>
          <p:cNvSpPr/>
          <p:nvPr/>
        </p:nvSpPr>
        <p:spPr>
          <a:xfrm>
            <a:off x="3849688" y="2727325"/>
            <a:ext cx="3024187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8391" name="ZoneTexte 45">
            <a:extLst>
              <a:ext uri="{FF2B5EF4-FFF2-40B4-BE49-F238E27FC236}">
                <a16:creationId xmlns:a16="http://schemas.microsoft.com/office/drawing/2014/main" id="{7A34EFA3-FAE6-4BD6-B0E0-0B8CAF28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185988"/>
            <a:ext cx="18716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28 mai : réponses de Léa</a:t>
            </a:r>
          </a:p>
        </p:txBody>
      </p:sp>
      <p:sp>
        <p:nvSpPr>
          <p:cNvPr id="47" name="Accolade fermante 46">
            <a:extLst>
              <a:ext uri="{FF2B5EF4-FFF2-40B4-BE49-F238E27FC236}">
                <a16:creationId xmlns:a16="http://schemas.microsoft.com/office/drawing/2014/main" id="{1C8F97D9-5150-41EF-AE29-38590C2DF369}"/>
              </a:ext>
            </a:extLst>
          </p:cNvPr>
          <p:cNvSpPr/>
          <p:nvPr/>
        </p:nvSpPr>
        <p:spPr>
          <a:xfrm>
            <a:off x="7853363" y="2763838"/>
            <a:ext cx="288925" cy="1152525"/>
          </a:xfrm>
          <a:prstGeom prst="rightBrace">
            <a:avLst/>
          </a:prstGeom>
          <a:ln w="15875">
            <a:solidFill>
              <a:srgbClr val="2633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84AA5B-D03B-4171-8A7F-9DF177462A37}"/>
              </a:ext>
            </a:extLst>
          </p:cNvPr>
          <p:cNvSpPr txBox="1"/>
          <p:nvPr/>
        </p:nvSpPr>
        <p:spPr>
          <a:xfrm>
            <a:off x="8189913" y="2979738"/>
            <a:ext cx="935037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Léa s’inscrit en DUT « G 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49A4CC2-559C-4193-B0D3-4B9057F8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9395" name="Espace réservé du texte 6">
            <a:extLst>
              <a:ext uri="{FF2B5EF4-FFF2-40B4-BE49-F238E27FC236}">
                <a16:creationId xmlns:a16="http://schemas.microsoft.com/office/drawing/2014/main" id="{F5010E71-E650-4407-9500-2796729983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25" y="1471613"/>
            <a:ext cx="7881938" cy="459898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endParaRPr lang="fr-FR" altLang="fr-FR"/>
          </a:p>
        </p:txBody>
      </p:sp>
      <p:pic>
        <p:nvPicPr>
          <p:cNvPr id="59396" name="Image 4">
            <a:extLst>
              <a:ext uri="{FF2B5EF4-FFF2-40B4-BE49-F238E27FC236}">
                <a16:creationId xmlns:a16="http://schemas.microsoft.com/office/drawing/2014/main" id="{646645E8-2426-4429-9E3C-D2A830D5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150"/>
            <a:ext cx="6705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AD0EAB-B2BE-4351-875F-19090ACD2970}"/>
              </a:ext>
            </a:extLst>
          </p:cNvPr>
          <p:cNvSpPr/>
          <p:nvPr/>
        </p:nvSpPr>
        <p:spPr>
          <a:xfrm>
            <a:off x="6821488" y="2501900"/>
            <a:ext cx="1895475" cy="2746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fr-FR" sz="1400" b="1" dirty="0"/>
              <a:t>si le futur étudiant s’inscrit dans un établissement proposant des formations en dehors de </a:t>
            </a:r>
            <a:r>
              <a:rPr lang="fr-FR" sz="1400" b="1" dirty="0" err="1"/>
              <a:t>Parcoursup</a:t>
            </a:r>
            <a:r>
              <a:rPr lang="fr-FR" sz="1400" b="1" dirty="0"/>
              <a:t>, il </a:t>
            </a:r>
            <a:r>
              <a:rPr lang="fr-FR" sz="1400" b="1" u="sng" dirty="0"/>
              <a:t>doit démissionner de la procédure </a:t>
            </a:r>
            <a:r>
              <a:rPr lang="fr-FR" sz="1400" b="1" u="sng" dirty="0" err="1"/>
              <a:t>Parcoursup</a:t>
            </a:r>
            <a:endParaRPr lang="fr-FR" sz="1400" b="1" u="sng" dirty="0"/>
          </a:p>
        </p:txBody>
      </p:sp>
      <p:sp>
        <p:nvSpPr>
          <p:cNvPr id="59398" name="Espace réservé du numéro de diapositive 3">
            <a:extLst>
              <a:ext uri="{FF2B5EF4-FFF2-40B4-BE49-F238E27FC236}">
                <a16:creationId xmlns:a16="http://schemas.microsoft.com/office/drawing/2014/main" id="{9248C356-2358-41D1-AE2F-83230CA45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07125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F16E893-FFDF-48F3-803F-10A536B01759}" type="slidenum">
              <a:rPr lang="fr-FR" altLang="fr-FR" sz="10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fr-FR" altLang="fr-FR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35879-EB5D-4C98-B1E9-D542F92C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7788"/>
            <a:ext cx="8855075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/>
              <a:t>Etape 4 : l’essentiel sur la phase complémentaire</a:t>
            </a:r>
          </a:p>
        </p:txBody>
      </p:sp>
      <p:sp>
        <p:nvSpPr>
          <p:cNvPr id="60419" name="Espace réservé du numéro de diapositive 4">
            <a:extLst>
              <a:ext uri="{FF2B5EF4-FFF2-40B4-BE49-F238E27FC236}">
                <a16:creationId xmlns:a16="http://schemas.microsoft.com/office/drawing/2014/main" id="{66022A04-CBFC-4D9F-99BA-FA188215CC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9E7984C-717F-402C-95DC-C3C9C802606F}" type="slidenum">
              <a:rPr lang="fr-FR" altLang="fr-FR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fr-FR" altLang="fr-FR" sz="1000">
              <a:solidFill>
                <a:schemeClr val="bg1"/>
              </a:solidFill>
            </a:endParaRPr>
          </a:p>
        </p:txBody>
      </p:sp>
      <p:pic>
        <p:nvPicPr>
          <p:cNvPr id="60420" name="Image 2">
            <a:extLst>
              <a:ext uri="{FF2B5EF4-FFF2-40B4-BE49-F238E27FC236}">
                <a16:creationId xmlns:a16="http://schemas.microsoft.com/office/drawing/2014/main" id="{39D283B3-BBCB-4668-998C-BF50DCC45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241425"/>
            <a:ext cx="540067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rm5.static.flickr.com/4116/4787275670_b5578c3a2d.jpg">
            <a:extLst>
              <a:ext uri="{FF2B5EF4-FFF2-40B4-BE49-F238E27FC236}">
                <a16:creationId xmlns:a16="http://schemas.microsoft.com/office/drawing/2014/main" id="{E512E407-EA45-4ED7-89CD-EAA326F1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19699">
            <a:off x="4440238" y="2589213"/>
            <a:ext cx="18732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DB9E9A9-112C-4CEE-B68A-63347783F529}"/>
              </a:ext>
            </a:extLst>
          </p:cNvPr>
          <p:cNvSpPr/>
          <p:nvPr/>
        </p:nvSpPr>
        <p:spPr>
          <a:xfrm>
            <a:off x="5175250" y="1539875"/>
            <a:ext cx="3600450" cy="762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363" cap="flat">
            <a:solidFill>
              <a:srgbClr val="000000"/>
            </a:solidFill>
            <a:prstDash val="solid"/>
            <a:miter/>
          </a:ln>
          <a:effectLst>
            <a:outerShdw dist="152734" dir="2700000" algn="tl">
              <a:srgbClr val="808080"/>
            </a:outerShdw>
          </a:effectLst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kern="0" dirty="0">
                <a:solidFill>
                  <a:schemeClr val="accent2">
                    <a:lumMod val="75000"/>
                  </a:schemeClr>
                </a:solidFill>
              </a:rPr>
              <a:t>Concepteur de paysage</a:t>
            </a:r>
            <a:endParaRPr lang="fr-FR" sz="2000" kern="0" dirty="0">
              <a:solidFill>
                <a:schemeClr val="accent2">
                  <a:lumMod val="75000"/>
                </a:schemeClr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967DC2-F68A-4EDD-BAD3-B13B812BA471}"/>
              </a:ext>
            </a:extLst>
          </p:cNvPr>
          <p:cNvSpPr/>
          <p:nvPr/>
        </p:nvSpPr>
        <p:spPr>
          <a:xfrm>
            <a:off x="5687530" y="3870353"/>
            <a:ext cx="2950915" cy="685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978643"/>
              </a:gs>
              <a:gs pos="100000">
                <a:srgbClr val="D9C164"/>
              </a:gs>
            </a:gsLst>
            <a:path path="circle">
              <a:fillToRect l="100000" t="100000"/>
            </a:path>
          </a:gradFill>
          <a:ln w="9363" cap="flat">
            <a:solidFill>
              <a:srgbClr val="000000"/>
            </a:solidFill>
            <a:prstDash val="solid"/>
            <a:miter/>
          </a:ln>
          <a:effectLst>
            <a:outerShdw dist="152734" dir="2700000" algn="tl">
              <a:srgbClr val="808080"/>
            </a:outerShdw>
          </a:effectLst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kern="0" dirty="0">
                <a:solidFill>
                  <a:srgbClr val="000000"/>
                </a:solidFill>
              </a:rPr>
              <a:t>Conducteur de travaux</a:t>
            </a:r>
            <a:endParaRPr lang="fr-FR" sz="2000" kern="0" dirty="0">
              <a:solidFill>
                <a:srgbClr val="86211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A15B85-CCFE-4C26-A9C3-23E63A3A1658}"/>
              </a:ext>
            </a:extLst>
          </p:cNvPr>
          <p:cNvSpPr/>
          <p:nvPr/>
        </p:nvSpPr>
        <p:spPr>
          <a:xfrm>
            <a:off x="1509713" y="4748213"/>
            <a:ext cx="6619875" cy="457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000080"/>
              </a:gs>
              <a:gs pos="100000">
                <a:srgbClr val="FFFFFF"/>
              </a:gs>
            </a:gsLst>
            <a:lin ang="2700000"/>
          </a:gradFill>
          <a:ln w="9363" cap="flat">
            <a:solidFill>
              <a:srgbClr val="000000"/>
            </a:solidFill>
            <a:prstDash val="solid"/>
            <a:miter/>
          </a:ln>
          <a:effectLst>
            <a:outerShdw dist="152734" dir="2700000" algn="tl">
              <a:srgbClr val="808080"/>
            </a:outerShdw>
          </a:effectLst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kern="0" dirty="0">
                <a:solidFill>
                  <a:srgbClr val="000000"/>
                </a:solidFill>
              </a:rPr>
              <a:t>Dessinateur, projeteur d'aménagements paysagers</a:t>
            </a:r>
            <a:endParaRPr lang="fr-FR" sz="2000" kern="0" dirty="0">
              <a:solidFill>
                <a:srgbClr val="00000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CD132CD-A090-408E-B5C6-01F6EDA5CB6A}"/>
              </a:ext>
            </a:extLst>
          </p:cNvPr>
          <p:cNvSpPr/>
          <p:nvPr/>
        </p:nvSpPr>
        <p:spPr>
          <a:xfrm>
            <a:off x="973138" y="3325813"/>
            <a:ext cx="3238500" cy="609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DFFFAE"/>
              </a:gs>
              <a:gs pos="100000">
                <a:srgbClr val="F4FFE6"/>
              </a:gs>
            </a:gsLst>
            <a:lin ang="18900000"/>
          </a:gradFill>
          <a:ln w="9363" cap="flat">
            <a:solidFill>
              <a:srgbClr val="000000"/>
            </a:solidFill>
            <a:prstDash val="solid"/>
            <a:miter/>
          </a:ln>
          <a:effectLst>
            <a:outerShdw dist="152734" dir="2700000" algn="tl">
              <a:srgbClr val="808080"/>
            </a:outerShdw>
          </a:effectLst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rgbClr val="00B050"/>
                </a:solidFill>
                <a:latin typeface="Arial" pitchFamily="18"/>
                <a:ea typeface="Arial Unicode MS" pitchFamily="2"/>
                <a:cs typeface="Mangal" pitchFamily="2"/>
              </a:rPr>
              <a:t>Technicien/ne paysagiste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8828C90-A8CC-4F09-9736-2BD0B59780CE}"/>
              </a:ext>
            </a:extLst>
          </p:cNvPr>
          <p:cNvSpPr/>
          <p:nvPr/>
        </p:nvSpPr>
        <p:spPr>
          <a:xfrm>
            <a:off x="395532" y="5589242"/>
            <a:ext cx="5291998" cy="6098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9D"/>
              </a:gs>
              <a:gs pos="100000">
                <a:srgbClr val="FFFFC2"/>
              </a:gs>
            </a:gsLst>
            <a:path path="circle">
              <a:fillToRect t="100000" r="100000"/>
            </a:path>
          </a:gradFill>
          <a:ln w="9363" cap="flat">
            <a:solidFill>
              <a:srgbClr val="000000"/>
            </a:solidFill>
            <a:prstDash val="solid"/>
            <a:miter/>
          </a:ln>
          <a:effectLst>
            <a:outerShdw dist="152734" dir="2700000" algn="tl">
              <a:srgbClr val="808080"/>
            </a:outerShdw>
          </a:effectLst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kern="0" dirty="0">
                <a:solidFill>
                  <a:srgbClr val="FFCC00"/>
                </a:solidFill>
              </a:rPr>
              <a:t>Responsable gestion des espaces verts</a:t>
            </a:r>
            <a:endParaRPr lang="fr-FR" sz="2000" kern="0" dirty="0">
              <a:solidFill>
                <a:srgbClr val="FFCC0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9" name="Explosion 2 13">
            <a:extLst>
              <a:ext uri="{FF2B5EF4-FFF2-40B4-BE49-F238E27FC236}">
                <a16:creationId xmlns:a16="http://schemas.microsoft.com/office/drawing/2014/main" id="{79B70AE7-3109-4166-880B-6FC028DFDC7E}"/>
              </a:ext>
            </a:extLst>
          </p:cNvPr>
          <p:cNvSpPr/>
          <p:nvPr/>
        </p:nvSpPr>
        <p:spPr>
          <a:xfrm>
            <a:off x="122238" y="701675"/>
            <a:ext cx="5764212" cy="26368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+- f6 0 f5"/>
              <a:gd name="f64" fmla="*/ f57 f0 1"/>
              <a:gd name="f65" fmla="*/ f58 f0 1"/>
              <a:gd name="f66" fmla="*/ f59 f0 1"/>
              <a:gd name="f67" fmla="*/ f60 f0 1"/>
              <a:gd name="f68" fmla="*/ f63 1 21600"/>
              <a:gd name="f69" fmla="*/ f63 9722 1"/>
              <a:gd name="f70" fmla="*/ f63 5372 1"/>
              <a:gd name="f71" fmla="*/ f63 11612 1"/>
              <a:gd name="f72" fmla="*/ f63 14640 1"/>
              <a:gd name="f73" fmla="*/ f63 1887 1"/>
              <a:gd name="f74" fmla="*/ f63 6382 1"/>
              <a:gd name="f75" fmla="*/ f63 12877 1"/>
              <a:gd name="f76" fmla="*/ f63 18842 1"/>
              <a:gd name="f77" fmla="*/ f63 15935 1"/>
              <a:gd name="f78" fmla="*/ f63 6645 1"/>
              <a:gd name="f79" fmla="*/ f64 1 f2"/>
              <a:gd name="f80" fmla="*/ f65 1 f2"/>
              <a:gd name="f81" fmla="*/ f66 1 f2"/>
              <a:gd name="f82" fmla="*/ f67 1 f2"/>
              <a:gd name="f83" fmla="*/ f69 1 21600"/>
              <a:gd name="f84" fmla="*/ f70 1 21600"/>
              <a:gd name="f85" fmla="*/ f71 1 21600"/>
              <a:gd name="f86" fmla="*/ f72 1 21600"/>
              <a:gd name="f87" fmla="*/ f73 1 21600"/>
              <a:gd name="f88" fmla="*/ f74 1 21600"/>
              <a:gd name="f89" fmla="*/ f75 1 21600"/>
              <a:gd name="f90" fmla="*/ f76 1 21600"/>
              <a:gd name="f91" fmla="*/ f77 1 21600"/>
              <a:gd name="f92" fmla="*/ f78 1 21600"/>
              <a:gd name="f93" fmla="*/ f5 1 f68"/>
              <a:gd name="f94" fmla="*/ f6 1 f68"/>
              <a:gd name="f95" fmla="+- f79 0 f1"/>
              <a:gd name="f96" fmla="+- f80 0 f1"/>
              <a:gd name="f97" fmla="+- f81 0 f1"/>
              <a:gd name="f98" fmla="+- f82 0 f1"/>
              <a:gd name="f99" fmla="*/ f83 1 f68"/>
              <a:gd name="f100" fmla="*/ f87 1 f68"/>
              <a:gd name="f101" fmla="*/ f89 1 f68"/>
              <a:gd name="f102" fmla="*/ f85 1 f68"/>
              <a:gd name="f103" fmla="*/ f90 1 f68"/>
              <a:gd name="f104" fmla="*/ f92 1 f68"/>
              <a:gd name="f105" fmla="*/ f84 1 f68"/>
              <a:gd name="f106" fmla="*/ f86 1 f68"/>
              <a:gd name="f107" fmla="*/ f88 1 f68"/>
              <a:gd name="f108" fmla="*/ f91 1 f68"/>
              <a:gd name="f109" fmla="*/ f93 f61 1"/>
              <a:gd name="f110" fmla="*/ f94 f61 1"/>
              <a:gd name="f111" fmla="*/ f105 f61 1"/>
              <a:gd name="f112" fmla="*/ f106 f61 1"/>
              <a:gd name="f113" fmla="*/ f108 f62 1"/>
              <a:gd name="f114" fmla="*/ f107 f62 1"/>
              <a:gd name="f115" fmla="*/ f99 f61 1"/>
              <a:gd name="f116" fmla="*/ f100 f62 1"/>
              <a:gd name="f117" fmla="*/ f101 f62 1"/>
              <a:gd name="f118" fmla="*/ f102 f61 1"/>
              <a:gd name="f119" fmla="*/ f103 f62 1"/>
              <a:gd name="f120" fmla="*/ f10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15" y="f116"/>
              </a:cxn>
              <a:cxn ang="f96">
                <a:pos x="f109" y="f117"/>
              </a:cxn>
              <a:cxn ang="f97">
                <a:pos x="f118" y="f119"/>
              </a:cxn>
              <a:cxn ang="f98">
                <a:pos x="f110" y="f120"/>
              </a:cxn>
            </a:cxnLst>
            <a:rect l="f111" t="f114" r="f112" b="f113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2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>
                    <a:srgbClr val="000000"/>
                  </a:outerShdw>
                </a:effectLst>
                <a:latin typeface="Arial" pitchFamily="18"/>
                <a:ea typeface="Arial Unicode MS" pitchFamily="2"/>
                <a:cs typeface="Mangal" pitchFamily="2"/>
              </a:rPr>
              <a:t>BTS Aménagements Paysagers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6A7CC16-2CED-4B04-B4E3-7AF08496EA87}"/>
              </a:ext>
            </a:extLst>
          </p:cNvPr>
          <p:cNvSpPr/>
          <p:nvPr/>
        </p:nvSpPr>
        <p:spPr>
          <a:xfrm>
            <a:off x="355600" y="115888"/>
            <a:ext cx="8609013" cy="7699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none"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kern="0">
                <a:solidFill>
                  <a:srgbClr val="9966CC"/>
                </a:solidFill>
                <a:effectLst>
                  <a:outerShdw dist="17962" dir="2700000">
                    <a:srgbClr val="000000"/>
                  </a:outerShdw>
                </a:effectLst>
                <a:latin typeface="Bauhaus 93" pitchFamily="82"/>
              </a:rPr>
              <a:t>Plusieurs métiers pour un parcours</a:t>
            </a:r>
            <a:endParaRPr lang="fr-FR" sz="4400" kern="0">
              <a:solidFill>
                <a:srgbClr val="000000"/>
              </a:solidFill>
              <a:latin typeface="Bauhaus 93" pitchFamily="82"/>
            </a:endParaRPr>
          </a:p>
        </p:txBody>
      </p:sp>
      <p:sp>
        <p:nvSpPr>
          <p:cNvPr id="61454" name="Espace réservé du numéro de diapositive 3">
            <a:extLst>
              <a:ext uri="{FF2B5EF4-FFF2-40B4-BE49-F238E27FC236}">
                <a16:creationId xmlns:a16="http://schemas.microsoft.com/office/drawing/2014/main" id="{243066B3-62B0-40BC-AAEF-06705338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07125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3A00B3B-61AE-44A2-8E0F-B3C2C913241A}" type="slidenum">
              <a:rPr lang="fr-FR" altLang="fr-FR" sz="10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fr-FR" altLang="fr-FR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xplosion 1 16">
            <a:extLst>
              <a:ext uri="{FF2B5EF4-FFF2-40B4-BE49-F238E27FC236}">
                <a16:creationId xmlns:a16="http://schemas.microsoft.com/office/drawing/2014/main" id="{4F97D98D-8434-49D7-86E2-76DAB5ACF8D6}"/>
              </a:ext>
            </a:extLst>
          </p:cNvPr>
          <p:cNvSpPr/>
          <p:nvPr/>
        </p:nvSpPr>
        <p:spPr>
          <a:xfrm>
            <a:off x="250825" y="1484313"/>
            <a:ext cx="5113338" cy="2736850"/>
          </a:xfrm>
          <a:prstGeom prst="irregularSeal1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RESPONSABLE DES</a:t>
            </a:r>
          </a:p>
          <a:p>
            <a:pPr algn="ctr"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RESSOURCES HUMAINES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20A0A-DE67-4C1D-8B41-5B380B0EB7FF}"/>
              </a:ext>
            </a:extLst>
          </p:cNvPr>
          <p:cNvSpPr/>
          <p:nvPr/>
        </p:nvSpPr>
        <p:spPr>
          <a:xfrm>
            <a:off x="552450" y="404813"/>
            <a:ext cx="79073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rgbClr val="9966CC"/>
                </a:solidFill>
                <a:effectLst>
                  <a:outerShdw dist="17962" dir="2700000">
                    <a:srgbClr val="000000"/>
                  </a:outerShdw>
                </a:effectLst>
                <a:latin typeface="Bauhaus 93" pitchFamily="82" charset="0"/>
              </a:rPr>
              <a:t>Plusieurs parcours pour un métier</a:t>
            </a:r>
            <a:endParaRPr lang="fr-FR" sz="3200" dirty="0">
              <a:latin typeface="Bauhaus 93" pitchFamily="82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F446EDB-35E6-49D9-8429-09027434C21E}"/>
              </a:ext>
            </a:extLst>
          </p:cNvPr>
          <p:cNvSpPr/>
          <p:nvPr/>
        </p:nvSpPr>
        <p:spPr>
          <a:xfrm>
            <a:off x="107950" y="1052513"/>
            <a:ext cx="3429000" cy="838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DFFFAE"/>
              </a:gs>
              <a:gs pos="100000">
                <a:srgbClr val="F4FFE6"/>
              </a:gs>
            </a:gsLst>
            <a:lin ang="18900000"/>
          </a:gradFill>
          <a:ln w="9363">
            <a:solidFill>
              <a:srgbClr val="000000"/>
            </a:solidFill>
            <a:prstDash val="solid"/>
            <a:miter/>
          </a:ln>
          <a:effectLst>
            <a:outerShdw dist="152734" dir="2700000" algn="tl">
              <a:srgbClr val="808080"/>
            </a:outerShdw>
          </a:effectLst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rgbClr val="00CC00"/>
                </a:solidFill>
                <a:latin typeface="Arial" pitchFamily="18"/>
                <a:ea typeface="Arial Unicode MS" pitchFamily="2"/>
                <a:cs typeface="Mangal" pitchFamily="2"/>
              </a:rPr>
              <a:t>Master Droit de l’entreprise,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rgbClr val="00CC00"/>
                </a:solidFill>
                <a:latin typeface="Arial" pitchFamily="18"/>
                <a:ea typeface="Arial Unicode MS" pitchFamily="2"/>
                <a:cs typeface="Mangal" pitchFamily="2"/>
              </a:rPr>
              <a:t>Droit social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78BD2EC-3B73-4931-9CAA-A977B76AB4F3}"/>
              </a:ext>
            </a:extLst>
          </p:cNvPr>
          <p:cNvSpPr/>
          <p:nvPr/>
        </p:nvSpPr>
        <p:spPr>
          <a:xfrm>
            <a:off x="4643438" y="5805488"/>
            <a:ext cx="3790950" cy="8429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6FF00"/>
              </a:gs>
            </a:gsLst>
            <a:path path="rect">
              <a:fillToRect l="50000" t="50000" r="50000" b="50000"/>
            </a:path>
          </a:gradFill>
          <a:ln w="9363">
            <a:solidFill>
              <a:srgbClr val="000000"/>
            </a:solidFill>
            <a:prstDash val="solid"/>
            <a:miter/>
          </a:ln>
          <a:effectLst>
            <a:outerShdw dist="152734" dir="2700000" algn="tl">
              <a:srgbClr val="808080"/>
            </a:outerShdw>
          </a:effectLst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rgbClr val="00CC00"/>
                </a:solidFill>
                <a:latin typeface="Arial" pitchFamily="18"/>
                <a:ea typeface="Arial Unicode MS" pitchFamily="2"/>
                <a:cs typeface="Mangal" pitchFamily="2"/>
              </a:rPr>
              <a:t>Master Gestion des Ressources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rgbClr val="00CC00"/>
                </a:solidFill>
                <a:latin typeface="Arial" pitchFamily="18"/>
                <a:ea typeface="Arial Unicode MS" pitchFamily="2"/>
                <a:cs typeface="Mangal" pitchFamily="2"/>
              </a:rPr>
              <a:t>Humaines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BE6400AF-52A7-4FD4-A9BA-9EEFBA8DE700}"/>
              </a:ext>
            </a:extLst>
          </p:cNvPr>
          <p:cNvSpPr/>
          <p:nvPr/>
        </p:nvSpPr>
        <p:spPr>
          <a:xfrm>
            <a:off x="1116013" y="3860800"/>
            <a:ext cx="3810000" cy="1066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66"/>
              </a:gs>
              <a:gs pos="100000">
                <a:srgbClr val="9999FF"/>
              </a:gs>
            </a:gsLst>
            <a:lin ang="2700000"/>
          </a:gra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DUT GEA option RH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+ Licence Pro RH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+ Expérience Professionnelle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E01CA-694A-4E81-B51A-AC58A870891D}"/>
              </a:ext>
            </a:extLst>
          </p:cNvPr>
          <p:cNvSpPr/>
          <p:nvPr/>
        </p:nvSpPr>
        <p:spPr>
          <a:xfrm>
            <a:off x="4500563" y="1341438"/>
            <a:ext cx="4038600" cy="685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9F9F"/>
              </a:gs>
              <a:gs pos="100000">
                <a:srgbClr val="FFE2E2"/>
              </a:gs>
            </a:gsLst>
            <a:lin ang="13500000"/>
          </a:gradFill>
          <a:ln w="9363">
            <a:solidFill>
              <a:srgbClr val="000000"/>
            </a:solidFill>
            <a:prstDash val="solid"/>
            <a:miter/>
          </a:ln>
          <a:effectLst>
            <a:outerShdw dist="152734" dir="2700000" algn="tl">
              <a:srgbClr val="808080"/>
            </a:outerShdw>
          </a:effectLst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Arial Unicode MS" pitchFamily="2"/>
                <a:cs typeface="Mangal" pitchFamily="2"/>
              </a:rPr>
              <a:t>Master de Psychologie Sociale et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Arial Unicode MS" pitchFamily="2"/>
                <a:cs typeface="Mangal" pitchFamily="2"/>
              </a:rPr>
              <a:t>du Travail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5C745245-15AE-4504-BDB2-C30E363EB86F}"/>
              </a:ext>
            </a:extLst>
          </p:cNvPr>
          <p:cNvSpPr/>
          <p:nvPr/>
        </p:nvSpPr>
        <p:spPr>
          <a:xfrm>
            <a:off x="5003800" y="4652963"/>
            <a:ext cx="3962400" cy="685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CCFFFF"/>
          </a:solidFill>
          <a:ln w="9363">
            <a:solidFill>
              <a:srgbClr val="000000"/>
            </a:solidFill>
            <a:prstDash val="solid"/>
            <a:miter/>
          </a:ln>
          <a:effectLst>
            <a:outerShdw dist="152734" dir="2700000" algn="tl">
              <a:srgbClr val="808080"/>
            </a:outerShdw>
          </a:effectLst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rgbClr val="00CC00"/>
                </a:solidFill>
                <a:latin typeface="Arial" pitchFamily="18"/>
                <a:ea typeface="Arial Unicode MS" pitchFamily="2"/>
                <a:cs typeface="Mangal" pitchFamily="2"/>
              </a:rPr>
              <a:t>École d’Ingénieur + complément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rgbClr val="00CC00"/>
                </a:solidFill>
                <a:latin typeface="Arial" pitchFamily="18"/>
                <a:ea typeface="Arial Unicode MS" pitchFamily="2"/>
                <a:cs typeface="Mangal" pitchFamily="2"/>
              </a:rPr>
              <a:t>en gestion d’entreprise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AE3BB-8C8F-46BB-8811-BEB6B32A5EC9}"/>
              </a:ext>
            </a:extLst>
          </p:cNvPr>
          <p:cNvSpPr/>
          <p:nvPr/>
        </p:nvSpPr>
        <p:spPr>
          <a:xfrm>
            <a:off x="250825" y="5661025"/>
            <a:ext cx="3810000" cy="609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363">
            <a:solidFill>
              <a:srgbClr val="000000"/>
            </a:solidFill>
            <a:prstDash val="solid"/>
            <a:miter/>
          </a:ln>
          <a:effectLst>
            <a:outerShdw dist="152734" dir="2700000" algn="tl">
              <a:srgbClr val="808080"/>
            </a:outerShdw>
          </a:effectLst>
        </p:spPr>
        <p:txBody>
          <a:bodyPr wrap="none" lIns="90004" tIns="46798" rIns="90004" bIns="46798" anchor="ctr" anchorCtr="1" compatLnSpc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kern="0" dirty="0">
                <a:solidFill>
                  <a:schemeClr val="accent4">
                    <a:lumMod val="50000"/>
                  </a:schemeClr>
                </a:solidFill>
                <a:latin typeface="Arial" pitchFamily="18"/>
                <a:ea typeface="Arial Unicode MS" pitchFamily="2"/>
                <a:cs typeface="Mangal" pitchFamily="2"/>
              </a:rPr>
              <a:t>Ecole Supérieure de Commerce</a:t>
            </a:r>
          </a:p>
        </p:txBody>
      </p:sp>
      <p:pic>
        <p:nvPicPr>
          <p:cNvPr id="15" name="Picture 2" descr="http://farm5.static.flickr.com/4116/4787275670_b5578c3a2d.jpg">
            <a:extLst>
              <a:ext uri="{FF2B5EF4-FFF2-40B4-BE49-F238E27FC236}">
                <a16:creationId xmlns:a16="http://schemas.microsoft.com/office/drawing/2014/main" id="{ABC4D933-9037-4883-ADF8-6ECFDA67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97200"/>
            <a:ext cx="11049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http://www.ipac-france.com/media/images/formation/im1z3938.jpg">
            <a:extLst>
              <a:ext uri="{FF2B5EF4-FFF2-40B4-BE49-F238E27FC236}">
                <a16:creationId xmlns:a16="http://schemas.microsoft.com/office/drawing/2014/main" id="{0B71E52D-47FB-4DD2-9376-295ED981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349500"/>
            <a:ext cx="14636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C8849C0-58E9-44A7-88E3-5D34C445C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67" y="0"/>
            <a:ext cx="91911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14" name="Titre 1">
            <a:extLst>
              <a:ext uri="{FF2B5EF4-FFF2-40B4-BE49-F238E27FC236}">
                <a16:creationId xmlns:a16="http://schemas.microsoft.com/office/drawing/2014/main" id="{6FFDF87D-23DF-4665-A76F-57C69D410AE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1125" y="428625"/>
            <a:ext cx="6550025" cy="1893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B7A049-9053-4C82-8D2B-78A1A567ADE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27300" y="5222875"/>
            <a:ext cx="6378575" cy="1371600"/>
          </a:xfrm>
        </p:spPr>
        <p:txBody>
          <a:bodyPr/>
          <a:lstStyle/>
          <a:p>
            <a:pPr marL="266700" indent="-266700"/>
            <a:r>
              <a:rPr lang="fr-FR" altLang="fr-FR" sz="1600">
                <a:latin typeface="Arial Black" panose="020B0A04020102020204" pitchFamily="34" charset="0"/>
              </a:rPr>
              <a:t>Nous restons à votre disposition pour des questions</a:t>
            </a:r>
          </a:p>
          <a:p>
            <a:pPr marL="266700" indent="-266700"/>
            <a:r>
              <a:rPr lang="fr-FR" altLang="fr-FR">
                <a:latin typeface="Arial Black" panose="020B0A04020102020204" pitchFamily="34" charset="0"/>
              </a:rPr>
              <a:t>Mail cdi.lycee@fenelon.fr</a:t>
            </a:r>
          </a:p>
        </p:txBody>
      </p:sp>
      <p:pic>
        <p:nvPicPr>
          <p:cNvPr id="63493" name="Picture 3" descr="Logo Fenelon">
            <a:extLst>
              <a:ext uri="{FF2B5EF4-FFF2-40B4-BE49-F238E27FC236}">
                <a16:creationId xmlns:a16="http://schemas.microsoft.com/office/drawing/2014/main" id="{73969286-D418-443D-A8E3-A0B81A93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34950"/>
            <a:ext cx="169386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4">
            <a:extLst>
              <a:ext uri="{FF2B5EF4-FFF2-40B4-BE49-F238E27FC236}">
                <a16:creationId xmlns:a16="http://schemas.microsoft.com/office/drawing/2014/main" id="{E4070990-72B9-4640-8BEC-B20BD45408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1A85EAF-009B-4558-BAF2-E76B7F998A20}" type="slidenum">
              <a:rPr lang="fr-FR" altLang="fr-FR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29699" name="Espace réservé du texte 5">
            <a:extLst>
              <a:ext uri="{FF2B5EF4-FFF2-40B4-BE49-F238E27FC236}">
                <a16:creationId xmlns:a16="http://schemas.microsoft.com/office/drawing/2014/main" id="{AD471C34-2377-4C04-B71E-A38F3D134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" y="1868488"/>
            <a:ext cx="9029700" cy="555625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altLang="fr-FR" sz="1900" b="1"/>
              <a:t> Une plateforme qui indique les </a:t>
            </a:r>
            <a:r>
              <a:rPr lang="fr-FR" altLang="fr-FR" sz="1900" b="1">
                <a:solidFill>
                  <a:srgbClr val="F28E65"/>
                </a:solidFill>
              </a:rPr>
              <a:t>attendus</a:t>
            </a:r>
            <a:r>
              <a:rPr lang="fr-FR" altLang="fr-FR" sz="1900" b="1"/>
              <a:t> pour réussir dans les formations choisies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CFFEFF3-5B68-4E25-83DE-074F077EB364}"/>
              </a:ext>
            </a:extLst>
          </p:cNvPr>
          <p:cNvSpPr txBox="1">
            <a:spLocks/>
          </p:cNvSpPr>
          <p:nvPr/>
        </p:nvSpPr>
        <p:spPr>
          <a:xfrm>
            <a:off x="-96838" y="2659063"/>
            <a:ext cx="4203701" cy="28416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0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 sz="11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-ItalicMT" charset="0"/>
              <a:buNone/>
              <a:defRPr/>
            </a:pPr>
            <a:r>
              <a:rPr lang="fr-FR" sz="1600" dirty="0"/>
              <a:t>Pour chaque formation :</a:t>
            </a:r>
          </a:p>
          <a:p>
            <a:pPr marL="457200" lvl="1" indent="0">
              <a:buFont typeface="Arial-ItalicMT" charset="0"/>
              <a:buNone/>
              <a:defRPr/>
            </a:pPr>
            <a:endParaRPr lang="fr-FR" sz="1600" dirty="0"/>
          </a:p>
          <a:p>
            <a:pPr lvl="1">
              <a:defRPr/>
            </a:pPr>
            <a:r>
              <a:rPr lang="fr-FR" sz="2000" b="1" dirty="0"/>
              <a:t>Affichage des </a:t>
            </a:r>
            <a:r>
              <a:rPr lang="fr-FR" sz="2000" b="1" dirty="0">
                <a:solidFill>
                  <a:srgbClr val="F28E65"/>
                </a:solidFill>
              </a:rPr>
              <a:t>connaissances fondamentales et compétences nécessaires </a:t>
            </a:r>
            <a:r>
              <a:rPr lang="fr-FR" sz="2000" b="1" dirty="0"/>
              <a:t>à la réussite</a:t>
            </a:r>
          </a:p>
          <a:p>
            <a:pPr lvl="1">
              <a:defRPr/>
            </a:pPr>
            <a:endParaRPr lang="fr-FR" sz="1600" dirty="0"/>
          </a:p>
          <a:p>
            <a:pPr lvl="1">
              <a:defRPr/>
            </a:pPr>
            <a:r>
              <a:rPr lang="fr-FR" sz="1600" dirty="0"/>
              <a:t>Des attendus définis à l’échelle nationale par le ministère en charge de l’enseignement supérieur et auxquels peuvent s’ajouter des spécificités précisées par les établissements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A434E2-9BA5-4BF9-8380-98C8D6553618}"/>
              </a:ext>
            </a:extLst>
          </p:cNvPr>
          <p:cNvSpPr txBox="1">
            <a:spLocks/>
          </p:cNvSpPr>
          <p:nvPr/>
        </p:nvSpPr>
        <p:spPr>
          <a:xfrm>
            <a:off x="444500" y="77788"/>
            <a:ext cx="7880350" cy="12874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cap="all">
                <a:solidFill>
                  <a:srgbClr val="51BAA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b="1" dirty="0"/>
              <a:t>consolider son projet d’orientation sur Parcoursup.fr</a:t>
            </a:r>
          </a:p>
        </p:txBody>
      </p:sp>
      <p:pic>
        <p:nvPicPr>
          <p:cNvPr id="27654" name="Image 1">
            <a:extLst>
              <a:ext uri="{FF2B5EF4-FFF2-40B4-BE49-F238E27FC236}">
                <a16:creationId xmlns:a16="http://schemas.microsoft.com/office/drawing/2014/main" id="{42D3B53B-F0A6-4B01-9E1C-705186827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679700"/>
            <a:ext cx="4572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3F4FAA9C-0430-436A-B71F-4DB6786C79CA}"/>
              </a:ext>
            </a:extLst>
          </p:cNvPr>
          <p:cNvSpPr/>
          <p:nvPr/>
        </p:nvSpPr>
        <p:spPr>
          <a:xfrm rot="606903">
            <a:off x="7297738" y="849313"/>
            <a:ext cx="1708150" cy="862012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A partir du 22 janvier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42F843-5EEE-4FFA-9AB2-AE390882E670}"/>
              </a:ext>
            </a:extLst>
          </p:cNvPr>
          <p:cNvSpPr/>
          <p:nvPr/>
        </p:nvSpPr>
        <p:spPr>
          <a:xfrm>
            <a:off x="582613" y="1514475"/>
            <a:ext cx="8575675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2" indent="-180975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fr-FR" sz="2000" b="1" dirty="0">
                <a:solidFill>
                  <a:srgbClr val="26338B"/>
                </a:solidFill>
                <a:latin typeface="+mn-lt"/>
                <a:cs typeface="+mn-cs"/>
              </a:rPr>
              <a:t>La très grande majorité des établissements d’enseignement supérieur sont proposés dans parcoursup.fr </a:t>
            </a:r>
          </a:p>
          <a:p>
            <a:pPr marL="180975" lvl="2" indent="-180975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180975" lvl="2" indent="-180975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fr-FR" sz="2000" b="1" dirty="0">
                <a:solidFill>
                  <a:srgbClr val="26338B"/>
                </a:solidFill>
                <a:latin typeface="+mn-lt"/>
                <a:cs typeface="+mn-cs"/>
              </a:rPr>
              <a:t> Certaines formations sont proposées hors parcoursup.fr </a:t>
            </a:r>
            <a:r>
              <a:rPr lang="fr-FR" sz="2000" dirty="0">
                <a:solidFill>
                  <a:srgbClr val="26338B"/>
                </a:solidFill>
                <a:latin typeface="+mn-lt"/>
                <a:cs typeface="+mn-cs"/>
              </a:rPr>
              <a:t>(liste non exhaustive)</a:t>
            </a:r>
          </a:p>
          <a:p>
            <a:pPr marL="177800" lvl="2" indent="-1778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5191D5-B726-4ABE-A6E5-B5EDAB7F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Formuler ses vœux </a:t>
            </a:r>
            <a:br>
              <a:rPr lang="fr-FR" b="1" dirty="0"/>
            </a:br>
            <a:r>
              <a:rPr lang="fr-FR" b="1" dirty="0"/>
              <a:t>sur parcoursup.fr</a:t>
            </a:r>
          </a:p>
        </p:txBody>
      </p:sp>
      <p:sp>
        <p:nvSpPr>
          <p:cNvPr id="30724" name="Espace réservé du numéro de diapositive 4">
            <a:extLst>
              <a:ext uri="{FF2B5EF4-FFF2-40B4-BE49-F238E27FC236}">
                <a16:creationId xmlns:a16="http://schemas.microsoft.com/office/drawing/2014/main" id="{32C76E76-652B-40E5-9735-731093D41D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9B68961-79F9-4659-B353-72A6FA483349}" type="slidenum">
              <a:rPr lang="fr-FR" altLang="fr-FR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9A649E-D68B-45EA-A057-0275F8A15199}"/>
              </a:ext>
            </a:extLst>
          </p:cNvPr>
          <p:cNvSpPr txBox="1"/>
          <p:nvPr/>
        </p:nvSpPr>
        <p:spPr>
          <a:xfrm>
            <a:off x="685800" y="3053021"/>
            <a:ext cx="5004000" cy="400110"/>
          </a:xfrm>
          <a:prstGeom prst="rect">
            <a:avLst/>
          </a:prstGeom>
          <a:solidFill>
            <a:srgbClr val="26338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prstClr val="white"/>
                </a:solidFill>
                <a:latin typeface="+mn-lt"/>
                <a:cs typeface="+mn-cs"/>
              </a:rPr>
              <a:t>Les formations hors parcoursup.fr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9FC05C-E07D-44B9-ABF3-ED7DBD4D6D76}"/>
              </a:ext>
            </a:extLst>
          </p:cNvPr>
          <p:cNvSpPr txBox="1"/>
          <p:nvPr/>
        </p:nvSpPr>
        <p:spPr>
          <a:xfrm>
            <a:off x="685800" y="3524250"/>
            <a:ext cx="500400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Université Paris Dauphine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Sciences Po Paris et IEP (Instituts d’études politiques)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Certaines écoles paramédicales et sociales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Certaines écoles supérieures d’art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Certaines écoles de commerce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Certaines écoles d’ingénieurs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Certaines écoles privées des arts appliqués, de gestion, notariat, transport, secrétariat …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9EB9E81-3E87-4483-A7BA-443566DBF03C}"/>
              </a:ext>
            </a:extLst>
          </p:cNvPr>
          <p:cNvSpPr/>
          <p:nvPr/>
        </p:nvSpPr>
        <p:spPr>
          <a:xfrm rot="606903">
            <a:off x="7075488" y="5603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77C9E9-B38B-4E4B-8D11-3491923B2B51}"/>
              </a:ext>
            </a:extLst>
          </p:cNvPr>
          <p:cNvSpPr txBox="1"/>
          <p:nvPr/>
        </p:nvSpPr>
        <p:spPr>
          <a:xfrm>
            <a:off x="5314950" y="3876675"/>
            <a:ext cx="3816350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defRPr/>
            </a:pPr>
            <a:r>
              <a:rPr lang="fr-FR" sz="1500" b="1" dirty="0">
                <a:solidFill>
                  <a:srgbClr val="26338B"/>
                </a:solidFill>
              </a:rPr>
              <a:t>Pour s’inscrire dans ces formations : 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Font typeface="Arial-ItalicMT" charset="0"/>
              <a:buChar char="&gt;"/>
              <a:defRPr/>
            </a:pPr>
            <a:r>
              <a:rPr lang="fr-FR" sz="1500" b="1" dirty="0">
                <a:solidFill>
                  <a:srgbClr val="26338B"/>
                </a:solidFill>
              </a:rPr>
              <a:t>contacter directement ces établissements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Font typeface="Arial-ItalicMT" charset="0"/>
              <a:buChar char="&gt;"/>
              <a:defRPr/>
            </a:pPr>
            <a:r>
              <a:rPr lang="fr-FR" sz="1500" b="1" dirty="0">
                <a:solidFill>
                  <a:srgbClr val="26338B"/>
                </a:solidFill>
              </a:rPr>
              <a:t>vérifier les modalités d’admission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Font typeface="Arial-ItalicMT" charset="0"/>
              <a:buChar char="&gt;"/>
              <a:defRPr/>
            </a:pPr>
            <a:r>
              <a:rPr lang="fr-FR" sz="1500" b="1" dirty="0">
                <a:solidFill>
                  <a:srgbClr val="26338B"/>
                </a:solidFill>
              </a:rPr>
              <a:t>démissionner de la procédure </a:t>
            </a:r>
            <a:r>
              <a:rPr lang="fr-FR" sz="1500" b="1" dirty="0" err="1">
                <a:solidFill>
                  <a:srgbClr val="26338B"/>
                </a:solidFill>
              </a:rPr>
              <a:t>Parcoursup</a:t>
            </a:r>
            <a:r>
              <a:rPr lang="fr-FR" sz="1500" b="1" dirty="0">
                <a:solidFill>
                  <a:srgbClr val="26338B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B9BD2-5F08-4825-BEE6-0183A7FBD107}"/>
              </a:ext>
            </a:extLst>
          </p:cNvPr>
          <p:cNvSpPr/>
          <p:nvPr/>
        </p:nvSpPr>
        <p:spPr>
          <a:xfrm>
            <a:off x="4019550" y="1871663"/>
            <a:ext cx="3943350" cy="460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À ce jour 13105 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24ADD-7489-41B5-8C49-710E33D1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2771" name="Espace réservé du texte 2">
            <a:extLst>
              <a:ext uri="{FF2B5EF4-FFF2-40B4-BE49-F238E27FC236}">
                <a16:creationId xmlns:a16="http://schemas.microsoft.com/office/drawing/2014/main" id="{003C040E-E70C-4803-98FF-F060357FE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325" y="1471613"/>
            <a:ext cx="7881938" cy="459898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endParaRPr lang="fr-FR" altLang="fr-FR"/>
          </a:p>
        </p:txBody>
      </p:sp>
      <p:sp>
        <p:nvSpPr>
          <p:cNvPr id="32772" name="Espace réservé du numéro de diapositive 3">
            <a:extLst>
              <a:ext uri="{FF2B5EF4-FFF2-40B4-BE49-F238E27FC236}">
                <a16:creationId xmlns:a16="http://schemas.microsoft.com/office/drawing/2014/main" id="{DB14D010-05F1-4333-89F1-593713B34C8C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140700" y="6215063"/>
            <a:ext cx="450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972283-C0B9-4713-9255-C889ACBA7144}" type="slidenum">
              <a:rPr lang="fr-FR" altLang="fr-FR" smtClean="0">
                <a:solidFill>
                  <a:schemeClr val="bg1"/>
                </a:solidFill>
              </a:rPr>
              <a:pPr/>
              <a:t>5</a:t>
            </a:fld>
            <a:endParaRPr lang="fr-FR" altLang="fr-FR">
              <a:solidFill>
                <a:schemeClr val="bg1"/>
              </a:solidFill>
            </a:endParaRPr>
          </a:p>
        </p:txBody>
      </p:sp>
      <p:pic>
        <p:nvPicPr>
          <p:cNvPr id="32773" name="Image 5">
            <a:extLst>
              <a:ext uri="{FF2B5EF4-FFF2-40B4-BE49-F238E27FC236}">
                <a16:creationId xmlns:a16="http://schemas.microsoft.com/office/drawing/2014/main" id="{85AB0ACF-6121-4AC1-BBD7-539579AA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E8D7159-0EF8-46DE-9496-50E933B4089F}"/>
              </a:ext>
            </a:extLst>
          </p:cNvPr>
          <p:cNvSpPr/>
          <p:nvPr/>
        </p:nvSpPr>
        <p:spPr>
          <a:xfrm>
            <a:off x="5753100" y="6146800"/>
            <a:ext cx="2466975" cy="549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+ 10 vœux en apprentissage accompagnés de 20</a:t>
            </a:r>
          </a:p>
          <a:p>
            <a:pPr algn="ctr">
              <a:defRPr/>
            </a:pPr>
            <a:r>
              <a:rPr lang="fr-FR" sz="1200" dirty="0"/>
              <a:t> sous-</a:t>
            </a:r>
            <a:r>
              <a:rPr lang="fr-FR" sz="1200" dirty="0" err="1"/>
              <a:t>voeux</a:t>
            </a:r>
            <a:endParaRPr lang="fr-FR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26AB70-25E0-4A60-B67D-E5616D8116F7}"/>
              </a:ext>
            </a:extLst>
          </p:cNvPr>
          <p:cNvSpPr/>
          <p:nvPr/>
        </p:nvSpPr>
        <p:spPr>
          <a:xfrm>
            <a:off x="6796088" y="2524125"/>
            <a:ext cx="2286000" cy="30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lvl="1">
              <a:defRPr/>
            </a:pPr>
            <a:r>
              <a:rPr lang="fr-FR" sz="1200" dirty="0"/>
              <a:t>Les lycéens </a:t>
            </a:r>
            <a:r>
              <a:rPr lang="fr-FR" sz="1200" b="1" dirty="0">
                <a:solidFill>
                  <a:srgbClr val="F28E65"/>
                </a:solidFill>
              </a:rPr>
              <a:t>décrivent en quelques lignes les formations qui ont leurs préférences </a:t>
            </a:r>
            <a:r>
              <a:rPr lang="fr-FR" sz="1200" dirty="0"/>
              <a:t>parmi les formations envisagées : ces précisions ne sont pas transmises aux établissements mais sont des informations importantes pour aider le candidat à trouver une formation si aucun de ses vœux n’a reçu une réponse positive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">
            <a:extLst>
              <a:ext uri="{FF2B5EF4-FFF2-40B4-BE49-F238E27FC236}">
                <a16:creationId xmlns:a16="http://schemas.microsoft.com/office/drawing/2014/main" id="{913309F3-54A6-4CFB-8883-B312203B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85725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4DF47-CF34-437B-B258-04631796D7E6}"/>
              </a:ext>
            </a:extLst>
          </p:cNvPr>
          <p:cNvSpPr/>
          <p:nvPr/>
        </p:nvSpPr>
        <p:spPr>
          <a:xfrm>
            <a:off x="1200150" y="857250"/>
            <a:ext cx="7008813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65A421-38E8-4AF1-B1EF-6DA8017C2D89}"/>
              </a:ext>
            </a:extLst>
          </p:cNvPr>
          <p:cNvSpPr/>
          <p:nvPr/>
        </p:nvSpPr>
        <p:spPr>
          <a:xfrm>
            <a:off x="7572375" y="1400175"/>
            <a:ext cx="636588" cy="460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97501-D370-40AA-8CEA-60DEC92301B5}"/>
              </a:ext>
            </a:extLst>
          </p:cNvPr>
          <p:cNvSpPr/>
          <p:nvPr/>
        </p:nvSpPr>
        <p:spPr>
          <a:xfrm>
            <a:off x="1357313" y="5537200"/>
            <a:ext cx="6515100" cy="463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3881CF8E-C62E-426A-8D5B-F2A9EF11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58775"/>
            <a:ext cx="275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b="1" dirty="0"/>
              <a:t> </a:t>
            </a:r>
            <a:r>
              <a:rPr lang="fr-FR" altLang="fr-F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Pour les BTS, DUT et DCG :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2CBBF6FE-7DBF-48D6-8C32-3103D1FA5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377825"/>
            <a:ext cx="4572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10000"/>
              </a:lnSpc>
            </a:pPr>
            <a:r>
              <a:rPr lang="fr-FR" altLang="fr-FR" sz="1600"/>
              <a:t>Ils sont </a:t>
            </a:r>
            <a:r>
              <a:rPr lang="fr-FR" altLang="fr-FR" sz="1600" b="1">
                <a:solidFill>
                  <a:srgbClr val="F28E65"/>
                </a:solidFill>
              </a:rPr>
              <a:t>regroupés par spécialité à l’échelle nationale </a:t>
            </a:r>
            <a:r>
              <a:rPr lang="fr-FR" altLang="fr-FR" sz="1600"/>
              <a:t>(exemple de vœu multiple : BTS Métiers de la chimie)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34BC4CC5-A8F3-4373-BE8F-E7EE4A2B5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2062163"/>
            <a:ext cx="18859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10000"/>
              </a:lnSpc>
            </a:pPr>
            <a:r>
              <a:rPr lang="fr-FR" altLang="fr-FR" sz="1600" b="1">
                <a:solidFill>
                  <a:srgbClr val="F28E65"/>
                </a:solidFill>
              </a:rPr>
              <a:t>Chaque établissement proposant une même spécialité correspond à un sous-vœu </a:t>
            </a:r>
            <a:r>
              <a:rPr lang="fr-FR" altLang="fr-FR" sz="1600"/>
              <a:t>d’un vœu multiple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D0C985CC-85D9-4E5A-8860-8C6E0542C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763" y="1655763"/>
            <a:ext cx="1800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10000"/>
              </a:lnSpc>
            </a:pPr>
            <a:r>
              <a:rPr lang="fr-FR" altLang="fr-FR" sz="1600"/>
              <a:t>Pour demander une spécialité de BTS ou DUT, le lycéen formule un vœu multiple et peut choisir </a:t>
            </a:r>
            <a:r>
              <a:rPr lang="fr-FR" altLang="fr-FR" sz="1600" b="1">
                <a:solidFill>
                  <a:srgbClr val="F28E65"/>
                </a:solidFill>
              </a:rPr>
              <a:t>jusqu’à 10 sous-vœux maximum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2C8EC9B-8215-42E2-A037-1C700F25A673}"/>
              </a:ext>
            </a:extLst>
          </p:cNvPr>
          <p:cNvSpPr/>
          <p:nvPr/>
        </p:nvSpPr>
        <p:spPr>
          <a:xfrm rot="606903">
            <a:off x="7075488" y="5603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927D60-EB37-4122-B7C3-976755E47480}"/>
              </a:ext>
            </a:extLst>
          </p:cNvPr>
          <p:cNvSpPr/>
          <p:nvPr/>
        </p:nvSpPr>
        <p:spPr>
          <a:xfrm>
            <a:off x="5572125" y="1684338"/>
            <a:ext cx="1446213" cy="261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 vœu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5C428-AEAF-4D05-B481-8526BE11637D}"/>
              </a:ext>
            </a:extLst>
          </p:cNvPr>
          <p:cNvSpPr/>
          <p:nvPr/>
        </p:nvSpPr>
        <p:spPr>
          <a:xfrm>
            <a:off x="5572125" y="2146300"/>
            <a:ext cx="1417638" cy="198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 vœu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ACFA4-D3E8-4461-9BA2-7220514E2A8A}"/>
              </a:ext>
            </a:extLst>
          </p:cNvPr>
          <p:cNvSpPr/>
          <p:nvPr/>
        </p:nvSpPr>
        <p:spPr>
          <a:xfrm>
            <a:off x="5753100" y="2581275"/>
            <a:ext cx="939800" cy="255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7 sous-</a:t>
            </a:r>
            <a:r>
              <a:rPr lang="fr-FR" dirty="0" err="1"/>
              <a:t>voeux</a:t>
            </a: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9D7E18-8336-4C35-B8F3-A65F25FA2AEB}"/>
              </a:ext>
            </a:extLst>
          </p:cNvPr>
          <p:cNvSpPr/>
          <p:nvPr/>
        </p:nvSpPr>
        <p:spPr>
          <a:xfrm>
            <a:off x="466725" y="1076325"/>
            <a:ext cx="1609725" cy="6492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Filières non sectorisées</a:t>
            </a:r>
          </a:p>
        </p:txBody>
      </p:sp>
      <p:sp>
        <p:nvSpPr>
          <p:cNvPr id="33807" name="Espace réservé du numéro de diapositive 3">
            <a:extLst>
              <a:ext uri="{FF2B5EF4-FFF2-40B4-BE49-F238E27FC236}">
                <a16:creationId xmlns:a16="http://schemas.microsoft.com/office/drawing/2014/main" id="{686FF27D-0736-4C6C-975D-ADC5A9F98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663" y="6215063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E08BCAB-6AAC-4228-BA64-7A3F22B99496}" type="slidenum">
              <a:rPr lang="fr-FR" altLang="fr-FR" sz="10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fr-FR" altLang="fr-FR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  <p:bldP spid="11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 1">
            <a:extLst>
              <a:ext uri="{FF2B5EF4-FFF2-40B4-BE49-F238E27FC236}">
                <a16:creationId xmlns:a16="http://schemas.microsoft.com/office/drawing/2014/main" id="{E53084D3-EF91-41C8-B6C3-864BA64C7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85725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83E41E1-0224-4E4D-9C4C-A9619205F6BC}"/>
              </a:ext>
            </a:extLst>
          </p:cNvPr>
          <p:cNvSpPr/>
          <p:nvPr/>
        </p:nvSpPr>
        <p:spPr>
          <a:xfrm rot="606903">
            <a:off x="7075488" y="5603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  <p:sp>
        <p:nvSpPr>
          <p:cNvPr id="34820" name="Rectangle 1">
            <a:extLst>
              <a:ext uri="{FF2B5EF4-FFF2-40B4-BE49-F238E27FC236}">
                <a16:creationId xmlns:a16="http://schemas.microsoft.com/office/drawing/2014/main" id="{2334025D-0CC0-4E1D-8D57-570C9194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395288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/>
              <a:t> Pour les CPGE :</a:t>
            </a:r>
          </a:p>
        </p:txBody>
      </p:sp>
      <p:sp>
        <p:nvSpPr>
          <p:cNvPr id="5" name="Rectangle à coins arrondis 8">
            <a:extLst>
              <a:ext uri="{FF2B5EF4-FFF2-40B4-BE49-F238E27FC236}">
                <a16:creationId xmlns:a16="http://schemas.microsoft.com/office/drawing/2014/main" id="{B2552621-6759-4982-9CF4-BCF4B8F2FEE9}"/>
              </a:ext>
            </a:extLst>
          </p:cNvPr>
          <p:cNvSpPr/>
          <p:nvPr/>
        </p:nvSpPr>
        <p:spPr>
          <a:xfrm>
            <a:off x="276225" y="3870325"/>
            <a:ext cx="8591550" cy="2130425"/>
          </a:xfrm>
          <a:prstGeom prst="roundRect">
            <a:avLst>
              <a:gd name="adj" fmla="val 50000"/>
            </a:avLst>
          </a:prstGeom>
          <a:solidFill>
            <a:srgbClr val="26338B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Exemple : Léa demande la CPGE « MPSI » dans les établissements suivants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/>
              <a:t>Lycée A à Paris sans internat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/>
              <a:t>Lycée B à Paris sans internat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/>
              <a:t>Lycée C à Marseille avec internat et sans internat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ym typeface="Wingdings" panose="05000000000000000000" pitchFamily="2" charset="2"/>
              </a:rPr>
              <a:t> Dans le décompte total de Léa, ces demandes comptent pour 1 vœu et 3 sous-vœux quelle que soit leur localisation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893DCB-F327-481F-A366-A5EBCDD4A72A}"/>
              </a:ext>
            </a:extLst>
          </p:cNvPr>
          <p:cNvSpPr/>
          <p:nvPr/>
        </p:nvSpPr>
        <p:spPr>
          <a:xfrm>
            <a:off x="2373313" y="1168400"/>
            <a:ext cx="6737350" cy="442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C7992D-694A-4D03-83B2-FC7C7F04F2D1}"/>
              </a:ext>
            </a:extLst>
          </p:cNvPr>
          <p:cNvSpPr/>
          <p:nvPr/>
        </p:nvSpPr>
        <p:spPr>
          <a:xfrm>
            <a:off x="8502650" y="1087438"/>
            <a:ext cx="608013" cy="4821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26378-5038-4136-A621-3748B428EFE9}"/>
              </a:ext>
            </a:extLst>
          </p:cNvPr>
          <p:cNvSpPr/>
          <p:nvPr/>
        </p:nvSpPr>
        <p:spPr>
          <a:xfrm>
            <a:off x="5162550" y="5989638"/>
            <a:ext cx="3948113" cy="48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93F29-2FCA-4946-B2AD-EDEE1B335F02}"/>
              </a:ext>
            </a:extLst>
          </p:cNvPr>
          <p:cNvSpPr/>
          <p:nvPr/>
        </p:nvSpPr>
        <p:spPr>
          <a:xfrm>
            <a:off x="438150" y="379413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eaLnBrk="1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fr-FR" altLang="fr-FR" sz="2000" b="1" dirty="0">
                <a:solidFill>
                  <a:srgbClr val="26338B"/>
                </a:solidFill>
                <a:latin typeface="Calibri"/>
                <a:cs typeface="+mn-cs"/>
              </a:rPr>
              <a:t>Pour licences et </a:t>
            </a:r>
            <a:r>
              <a:rPr lang="fr-FR" altLang="fr-FR" sz="2000" b="1" dirty="0" err="1">
                <a:solidFill>
                  <a:srgbClr val="26338B"/>
                </a:solidFill>
                <a:latin typeface="Calibri"/>
                <a:cs typeface="+mn-cs"/>
              </a:rPr>
              <a:t>Paces</a:t>
            </a:r>
            <a:r>
              <a:rPr lang="fr-FR" altLang="fr-FR" sz="2000" b="1" dirty="0">
                <a:solidFill>
                  <a:srgbClr val="26338B"/>
                </a:solidFill>
                <a:latin typeface="Calibri"/>
                <a:cs typeface="+mn-cs"/>
              </a:rPr>
              <a:t> Île-de-France:</a:t>
            </a:r>
            <a:endParaRPr lang="fr-FR" altLang="fr-FR" sz="2000" dirty="0">
              <a:solidFill>
                <a:srgbClr val="26338B"/>
              </a:solidFill>
              <a:latin typeface="Calibri"/>
              <a:cs typeface="+mn-cs"/>
            </a:endParaRP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4A3D1EAB-EEF8-4DC1-A45E-2C4756D3D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7675" y="1493838"/>
            <a:ext cx="30257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30238" indent="-1730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10000"/>
              </a:lnSpc>
              <a:buFont typeface="Arial-ItalicMT"/>
              <a:buChar char="&gt;"/>
            </a:pPr>
            <a:r>
              <a:rPr lang="fr-FR" altLang="fr-FR" sz="1400"/>
              <a:t>Lorsque le lycéen demande ces types de licence ou Paces, il formule un vœu multiple et peut choisir </a:t>
            </a:r>
            <a:r>
              <a:rPr lang="fr-FR" altLang="fr-FR" sz="1400" b="1">
                <a:solidFill>
                  <a:srgbClr val="F28E65"/>
                </a:solidFill>
              </a:rPr>
              <a:t>jusqu’ à 10 sous-vœux maximum ,  PACES pour l’Ile de France, chaque choix devra être motivé indépendamment des autres.</a:t>
            </a:r>
          </a:p>
          <a:p>
            <a:pPr lvl="1">
              <a:lnSpc>
                <a:spcPct val="110000"/>
              </a:lnSpc>
              <a:buFont typeface="Arial-ItalicMT"/>
              <a:buChar char="&gt;"/>
            </a:pPr>
            <a:endParaRPr lang="fr-FR" altLang="fr-FR" sz="1400" b="1">
              <a:solidFill>
                <a:srgbClr val="F28E65"/>
              </a:solidFill>
            </a:endParaRPr>
          </a:p>
          <a:p>
            <a:pPr lvl="1">
              <a:lnSpc>
                <a:spcPct val="110000"/>
              </a:lnSpc>
              <a:buFont typeface="Arial-ItalicMT"/>
              <a:buChar char="&gt;"/>
            </a:pPr>
            <a:r>
              <a:rPr lang="fr-FR" altLang="fr-FR" sz="1400"/>
              <a:t>Les licences concernées par les vœux multiples seront affichées sur Parcoursup</a:t>
            </a:r>
            <a:endParaRPr lang="fr-FR" altLang="fr-FR" sz="1400" b="1"/>
          </a:p>
        </p:txBody>
      </p:sp>
      <p:pic>
        <p:nvPicPr>
          <p:cNvPr id="35847" name="Image 3">
            <a:extLst>
              <a:ext uri="{FF2B5EF4-FFF2-40B4-BE49-F238E27FC236}">
                <a16:creationId xmlns:a16="http://schemas.microsoft.com/office/drawing/2014/main" id="{4E65DF92-18C4-444B-B3F5-26A9AA34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677988"/>
            <a:ext cx="656590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EB357F3-168B-4611-988C-FF519EE045B9}"/>
              </a:ext>
            </a:extLst>
          </p:cNvPr>
          <p:cNvSpPr/>
          <p:nvPr/>
        </p:nvSpPr>
        <p:spPr>
          <a:xfrm>
            <a:off x="5895975" y="2263775"/>
            <a:ext cx="2486025" cy="863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Filières sectorisées 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006DF-9977-40C5-B212-9B2B668E5633}"/>
              </a:ext>
            </a:extLst>
          </p:cNvPr>
          <p:cNvSpPr/>
          <p:nvPr/>
        </p:nvSpPr>
        <p:spPr>
          <a:xfrm>
            <a:off x="5162550" y="5908675"/>
            <a:ext cx="3752850" cy="758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* l’adresse fiscale des représentants légaux détermine le secteur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8E4A2F9-293A-4042-9895-8A1379754D9C}"/>
              </a:ext>
            </a:extLst>
          </p:cNvPr>
          <p:cNvSpPr/>
          <p:nvPr/>
        </p:nvSpPr>
        <p:spPr>
          <a:xfrm rot="606903">
            <a:off x="7075488" y="5603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1">
            <a:extLst>
              <a:ext uri="{FF2B5EF4-FFF2-40B4-BE49-F238E27FC236}">
                <a16:creationId xmlns:a16="http://schemas.microsoft.com/office/drawing/2014/main" id="{437CAE64-DC2B-4796-91E3-8C076F34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57250"/>
            <a:ext cx="8778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age 2">
            <a:extLst>
              <a:ext uri="{FF2B5EF4-FFF2-40B4-BE49-F238E27FC236}">
                <a16:creationId xmlns:a16="http://schemas.microsoft.com/office/drawing/2014/main" id="{C19F3810-1DB4-4ACC-B63B-3AF0085F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09650"/>
            <a:ext cx="8778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>
            <a:extLst>
              <a:ext uri="{FF2B5EF4-FFF2-40B4-BE49-F238E27FC236}">
                <a16:creationId xmlns:a16="http://schemas.microsoft.com/office/drawing/2014/main" id="{33872583-625D-4674-9F53-AC658CBE8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1028700"/>
            <a:ext cx="4572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30238" indent="-1730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10000"/>
              </a:lnSpc>
              <a:buFont typeface="Arial-ItalicMT"/>
              <a:buChar char="&gt;"/>
            </a:pPr>
            <a:r>
              <a:rPr lang="fr-FR" altLang="fr-FR" sz="1600" b="1">
                <a:solidFill>
                  <a:srgbClr val="F28E65"/>
                </a:solidFill>
              </a:rPr>
              <a:t>PACES pour l’Ile de France jusqu’à 7 sous-voeux, chaque choix devra être motivé indépendamment des autres.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B9004C-A0D1-4970-B470-D7D4E046B15A}"/>
              </a:ext>
            </a:extLst>
          </p:cNvPr>
          <p:cNvSpPr txBox="1"/>
          <p:nvPr/>
        </p:nvSpPr>
        <p:spPr>
          <a:xfrm>
            <a:off x="600075" y="409575"/>
            <a:ext cx="53625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PACES, Ile-de-France</a:t>
            </a:r>
          </a:p>
        </p:txBody>
      </p:sp>
      <p:sp>
        <p:nvSpPr>
          <p:cNvPr id="36870" name="Espace réservé du numéro de diapositive 3">
            <a:extLst>
              <a:ext uri="{FF2B5EF4-FFF2-40B4-BE49-F238E27FC236}">
                <a16:creationId xmlns:a16="http://schemas.microsoft.com/office/drawing/2014/main" id="{C93ECDF1-C37E-40B3-8670-6D6DEB602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3" y="6215063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2040828-9785-41C4-A210-9FCC220E71C5}" type="slidenum">
              <a:rPr lang="fr-FR" altLang="fr-FR" sz="10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fr-FR" altLang="fr-FR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2094</Words>
  <Application>Microsoft Office PowerPoint</Application>
  <PresentationFormat>Affichage à l'écran (4:3)</PresentationFormat>
  <Paragraphs>332</Paragraphs>
  <Slides>29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29</vt:i4>
      </vt:variant>
    </vt:vector>
  </HeadingPairs>
  <TitlesOfParts>
    <vt:vector size="51" baseType="lpstr">
      <vt:lpstr>Calibri</vt:lpstr>
      <vt:lpstr>Arial</vt:lpstr>
      <vt:lpstr>Calibri Light</vt:lpstr>
      <vt:lpstr>Arial-ItalicMT</vt:lpstr>
      <vt:lpstr>Century Schoolbook</vt:lpstr>
      <vt:lpstr>Wingdings</vt:lpstr>
      <vt:lpstr>Lucida Grande</vt:lpstr>
      <vt:lpstr>Arial Unicode MS</vt:lpstr>
      <vt:lpstr>Mangal</vt:lpstr>
      <vt:lpstr>Bauhaus 93</vt:lpstr>
      <vt:lpstr>Arial Black</vt:lpstr>
      <vt:lpstr>Conception personnalisée</vt:lpstr>
      <vt:lpstr>1_pages de contenus</vt:lpstr>
      <vt:lpstr>pages de contenus</vt:lpstr>
      <vt:lpstr>page de presentation et de partie</vt:lpstr>
      <vt:lpstr>page de sous-partie</vt:lpstr>
      <vt:lpstr>2_pages de contenus</vt:lpstr>
      <vt:lpstr>1_page de sous-partie</vt:lpstr>
      <vt:lpstr>2_page de sous-partie</vt:lpstr>
      <vt:lpstr>3_pages de contenus</vt:lpstr>
      <vt:lpstr>4_pages de contenus</vt:lpstr>
      <vt:lpstr>5_pages de contenus</vt:lpstr>
      <vt:lpstr>Présentation PowerPoint</vt:lpstr>
      <vt:lpstr>L’accompagnement pour élaborer son projet d’orientation</vt:lpstr>
      <vt:lpstr>Présentation PowerPoint</vt:lpstr>
      <vt:lpstr>Formuler ses vœux  sur parcoursup.fr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Focus sur les vœux multiples  sur parcoursup.fr (4/4)</vt:lpstr>
      <vt:lpstr>Présentation PowerPoint</vt:lpstr>
      <vt:lpstr>L’examen du conseil de classe  et la fiche avenir</vt:lpstr>
      <vt:lpstr>Un modèle d’admission simple, juste et transparent </vt:lpstr>
      <vt:lpstr>Un modèle d’admission simple, juste et transparent </vt:lpstr>
      <vt:lpstr>Un modèle d’admission simple, juste et transparent </vt:lpstr>
      <vt:lpstr>Présentation PowerPoint</vt:lpstr>
      <vt:lpstr>L’Exemple de LéA élève de terminale </vt:lpstr>
      <vt:lpstr>L’Exemple de léa élève de terminale </vt:lpstr>
      <vt:lpstr>Présentation PowerPoint</vt:lpstr>
      <vt:lpstr>Etape 4 : l’essentiel sur la phase complémentaire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Leslie Huret</cp:lastModifiedBy>
  <cp:revision>817</cp:revision>
  <cp:lastPrinted>2017-12-08T10:59:44Z</cp:lastPrinted>
  <dcterms:created xsi:type="dcterms:W3CDTF">2015-02-04T10:43:31Z</dcterms:created>
  <dcterms:modified xsi:type="dcterms:W3CDTF">2018-02-12T14:29:39Z</dcterms:modified>
</cp:coreProperties>
</file>